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4"/>
  </p:notesMasterIdLst>
  <p:handoutMasterIdLst>
    <p:handoutMasterId r:id="rId75"/>
  </p:handoutMasterIdLst>
  <p:sldIdLst>
    <p:sldId id="456" r:id="rId2"/>
    <p:sldId id="635" r:id="rId3"/>
    <p:sldId id="657" r:id="rId4"/>
    <p:sldId id="637" r:id="rId5"/>
    <p:sldId id="639" r:id="rId6"/>
    <p:sldId id="593" r:id="rId7"/>
    <p:sldId id="602" r:id="rId8"/>
    <p:sldId id="597" r:id="rId9"/>
    <p:sldId id="592" r:id="rId10"/>
    <p:sldId id="599" r:id="rId11"/>
    <p:sldId id="603" r:id="rId12"/>
    <p:sldId id="604" r:id="rId13"/>
    <p:sldId id="605" r:id="rId14"/>
    <p:sldId id="640" r:id="rId15"/>
    <p:sldId id="641" r:id="rId16"/>
    <p:sldId id="642" r:id="rId17"/>
    <p:sldId id="643" r:id="rId18"/>
    <p:sldId id="644" r:id="rId19"/>
    <p:sldId id="646" r:id="rId20"/>
    <p:sldId id="647" r:id="rId21"/>
    <p:sldId id="615" r:id="rId22"/>
    <p:sldId id="588" r:id="rId23"/>
    <p:sldId id="651" r:id="rId24"/>
    <p:sldId id="623" r:id="rId25"/>
    <p:sldId id="624" r:id="rId26"/>
    <p:sldId id="627" r:id="rId27"/>
    <p:sldId id="652" r:id="rId28"/>
    <p:sldId id="481" r:id="rId29"/>
    <p:sldId id="625" r:id="rId30"/>
    <p:sldId id="480" r:id="rId31"/>
    <p:sldId id="486" r:id="rId32"/>
    <p:sldId id="474" r:id="rId33"/>
    <p:sldId id="427" r:id="rId34"/>
    <p:sldId id="629" r:id="rId35"/>
    <p:sldId id="282" r:id="rId36"/>
    <p:sldId id="645" r:id="rId37"/>
    <p:sldId id="666" r:id="rId38"/>
    <p:sldId id="345" r:id="rId39"/>
    <p:sldId id="658" r:id="rId40"/>
    <p:sldId id="659" r:id="rId41"/>
    <p:sldId id="660" r:id="rId42"/>
    <p:sldId id="661" r:id="rId43"/>
    <p:sldId id="663" r:id="rId44"/>
    <p:sldId id="653" r:id="rId45"/>
    <p:sldId id="654" r:id="rId46"/>
    <p:sldId id="655" r:id="rId47"/>
    <p:sldId id="656" r:id="rId48"/>
    <p:sldId id="664" r:id="rId49"/>
    <p:sldId id="459" r:id="rId50"/>
    <p:sldId id="626" r:id="rId51"/>
    <p:sldId id="665" r:id="rId52"/>
    <p:sldId id="611" r:id="rId53"/>
    <p:sldId id="618" r:id="rId54"/>
    <p:sldId id="619" r:id="rId55"/>
    <p:sldId id="620" r:id="rId56"/>
    <p:sldId id="672" r:id="rId57"/>
    <p:sldId id="621" r:id="rId58"/>
    <p:sldId id="487" r:id="rId59"/>
    <p:sldId id="631" r:id="rId60"/>
    <p:sldId id="633" r:id="rId61"/>
    <p:sldId id="670" r:id="rId62"/>
    <p:sldId id="596" r:id="rId63"/>
    <p:sldId id="648" r:id="rId64"/>
    <p:sldId id="668" r:id="rId65"/>
    <p:sldId id="595" r:id="rId66"/>
    <p:sldId id="594" r:id="rId67"/>
    <p:sldId id="591" r:id="rId68"/>
    <p:sldId id="671" r:id="rId69"/>
    <p:sldId id="476" r:id="rId70"/>
    <p:sldId id="477" r:id="rId71"/>
    <p:sldId id="478" r:id="rId72"/>
    <p:sldId id="589" r:id="rId7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5795"/>
    <a:srgbClr val="65A8EA"/>
    <a:srgbClr val="FFC20C"/>
    <a:srgbClr val="FFF700"/>
    <a:srgbClr val="FFFC2E"/>
    <a:srgbClr val="AB7942"/>
    <a:srgbClr val="60A0EA"/>
    <a:srgbClr val="70CF00"/>
    <a:srgbClr val="DF9E00"/>
    <a:srgbClr val="FCD5B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15"/>
    <p:restoredTop sz="92676"/>
  </p:normalViewPr>
  <p:slideViewPr>
    <p:cSldViewPr snapToGrid="0" snapToObjects="1">
      <p:cViewPr varScale="1">
        <p:scale>
          <a:sx n="114" d="100"/>
          <a:sy n="114" d="100"/>
        </p:scale>
        <p:origin x="186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F89C6FC-8A67-C64C-9EA5-49B4961C6E59}" type="datetimeFigureOut">
              <a:rPr lang="en-US" smtClean="0"/>
              <a:t>10/1/23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FA7C00B-65B1-9946-9668-88DFE5795B79}" type="slidenum">
              <a:rPr lang="en-US" smtClean="0"/>
              <a:t>‹#›</a:t>
            </a:fld>
            <a:endParaRPr lang="en-US"/>
          </a:p>
        </p:txBody>
      </p:sp>
    </p:spTree>
    <p:extLst>
      <p:ext uri="{BB962C8B-B14F-4D97-AF65-F5344CB8AC3E}">
        <p14:creationId xmlns:p14="http://schemas.microsoft.com/office/powerpoint/2010/main" val="10794975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27F38E-372D-374F-949A-93BAFE2E2E4B}" type="datetimeFigureOut">
              <a:rPr lang="en-US" smtClean="0"/>
              <a:t>10/1/23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729B32-A8E4-E843-A3A3-85B818FB9B9F}" type="slidenum">
              <a:rPr lang="en-US" smtClean="0"/>
              <a:t>‹#›</a:t>
            </a:fld>
            <a:endParaRPr lang="en-US"/>
          </a:p>
        </p:txBody>
      </p:sp>
    </p:spTree>
    <p:extLst>
      <p:ext uri="{BB962C8B-B14F-4D97-AF65-F5344CB8AC3E}">
        <p14:creationId xmlns:p14="http://schemas.microsoft.com/office/powerpoint/2010/main" val="14940166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diss chap, forthcoming at </a:t>
            </a:r>
            <a:endParaRPr kumimoji="1" lang="zh-CN" altLang="en-US" dirty="0"/>
          </a:p>
        </p:txBody>
      </p:sp>
      <p:sp>
        <p:nvSpPr>
          <p:cNvPr id="4" name="灯片编号占位符 3"/>
          <p:cNvSpPr>
            <a:spLocks noGrp="1"/>
          </p:cNvSpPr>
          <p:nvPr>
            <p:ph type="sldNum" sz="quarter" idx="5"/>
          </p:nvPr>
        </p:nvSpPr>
        <p:spPr/>
        <p:txBody>
          <a:bodyPr/>
          <a:lstStyle/>
          <a:p>
            <a:fld id="{77729B32-A8E4-E843-A3A3-85B818FB9B9F}" type="slidenum">
              <a:rPr lang="en-US" smtClean="0"/>
              <a:t>1</a:t>
            </a:fld>
            <a:endParaRPr lang="en-US"/>
          </a:p>
        </p:txBody>
      </p:sp>
    </p:spTree>
    <p:extLst>
      <p:ext uri="{BB962C8B-B14F-4D97-AF65-F5344CB8AC3E}">
        <p14:creationId xmlns:p14="http://schemas.microsoft.com/office/powerpoint/2010/main" val="301251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how is political environment associated with a place's attractiveness?</a:t>
            </a:r>
          </a:p>
          <a:p>
            <a:r>
              <a:rPr lang="en-US" dirty="0"/>
              <a:t>Very impressive growth</a:t>
            </a:r>
          </a:p>
          <a:p>
            <a:r>
              <a:rPr lang="en-US" dirty="0"/>
              <a:t>About the size of undergrad cohort of UGA</a:t>
            </a:r>
          </a:p>
        </p:txBody>
      </p:sp>
      <p:sp>
        <p:nvSpPr>
          <p:cNvPr id="4" name="Slide Number Placeholder 3"/>
          <p:cNvSpPr>
            <a:spLocks noGrp="1"/>
          </p:cNvSpPr>
          <p:nvPr>
            <p:ph type="sldNum" sz="quarter" idx="5"/>
          </p:nvPr>
        </p:nvSpPr>
        <p:spPr/>
        <p:txBody>
          <a:bodyPr/>
          <a:lstStyle/>
          <a:p>
            <a:fld id="{77729B32-A8E4-E843-A3A3-85B818FB9B9F}" type="slidenum">
              <a:rPr lang="en-US" smtClean="0"/>
              <a:t>14</a:t>
            </a:fld>
            <a:endParaRPr lang="en-US"/>
          </a:p>
        </p:txBody>
      </p:sp>
    </p:spTree>
    <p:extLst>
      <p:ext uri="{BB962C8B-B14F-4D97-AF65-F5344CB8AC3E}">
        <p14:creationId xmlns:p14="http://schemas.microsoft.com/office/powerpoint/2010/main" val="2555791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components of migration flow networks (in network terms, nodes)</a:t>
            </a:r>
          </a:p>
          <a:p>
            <a:r>
              <a:rPr lang="en-US" dirty="0"/>
              <a:t>North Slope, AK</a:t>
            </a:r>
          </a:p>
          <a:p>
            <a:r>
              <a:rPr lang="en-US" dirty="0"/>
              <a:t>Monroe county, FL (</a:t>
            </a:r>
            <a:r>
              <a:rPr lang="en-US" dirty="0" err="1"/>
              <a:t>Keywest</a:t>
            </a:r>
            <a:r>
              <a:rPr lang="en-US" dirty="0"/>
              <a:t>)</a:t>
            </a:r>
          </a:p>
          <a:p>
            <a:r>
              <a:rPr lang="en-US" dirty="0"/>
              <a:t>Although the idea was there, it was not until recently that we are able to put that into extensive empirical study, because of the data and methodological hurdles that we will need to overcome</a:t>
            </a:r>
          </a:p>
          <a:p>
            <a:r>
              <a:rPr lang="en-US" dirty="0"/>
              <a:t>To be fair, this relational and systemic thinking is not a new idea; but it is very important in our analysis here, and there are some technical issues that we need to solve to make it work in this large system</a:t>
            </a:r>
          </a:p>
        </p:txBody>
      </p:sp>
      <p:sp>
        <p:nvSpPr>
          <p:cNvPr id="4" name="Slide Number Placeholder 3"/>
          <p:cNvSpPr>
            <a:spLocks noGrp="1"/>
          </p:cNvSpPr>
          <p:nvPr>
            <p:ph type="sldNum" sz="quarter" idx="5"/>
          </p:nvPr>
        </p:nvSpPr>
        <p:spPr/>
        <p:txBody>
          <a:bodyPr/>
          <a:lstStyle/>
          <a:p>
            <a:fld id="{77729B32-A8E4-E843-A3A3-85B818FB9B9F}" type="slidenum">
              <a:rPr lang="en-US" smtClean="0"/>
              <a:t>17</a:t>
            </a:fld>
            <a:endParaRPr lang="en-US"/>
          </a:p>
        </p:txBody>
      </p:sp>
    </p:spTree>
    <p:extLst>
      <p:ext uri="{BB962C8B-B14F-4D97-AF65-F5344CB8AC3E}">
        <p14:creationId xmlns:p14="http://schemas.microsoft.com/office/powerpoint/2010/main" val="2333830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this relational view into the political analysis of migration</a:t>
            </a:r>
          </a:p>
          <a:p>
            <a:endParaRPr lang="en-US" dirty="0"/>
          </a:p>
          <a:p>
            <a:r>
              <a:rPr lang="en-US" dirty="0"/>
              <a:t>Brown &amp; Ethos: measures the closest 1k neighbors</a:t>
            </a:r>
          </a:p>
        </p:txBody>
      </p:sp>
      <p:sp>
        <p:nvSpPr>
          <p:cNvPr id="4" name="Slide Number Placeholder 3"/>
          <p:cNvSpPr>
            <a:spLocks noGrp="1"/>
          </p:cNvSpPr>
          <p:nvPr>
            <p:ph type="sldNum" sz="quarter" idx="5"/>
          </p:nvPr>
        </p:nvSpPr>
        <p:spPr/>
        <p:txBody>
          <a:bodyPr/>
          <a:lstStyle/>
          <a:p>
            <a:fld id="{77729B32-A8E4-E843-A3A3-85B818FB9B9F}" type="slidenum">
              <a:rPr lang="en-US" smtClean="0"/>
              <a:t>18</a:t>
            </a:fld>
            <a:endParaRPr lang="en-US"/>
          </a:p>
        </p:txBody>
      </p:sp>
    </p:spTree>
    <p:extLst>
      <p:ext uri="{BB962C8B-B14F-4D97-AF65-F5344CB8AC3E}">
        <p14:creationId xmlns:p14="http://schemas.microsoft.com/office/powerpoint/2010/main" val="2211445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from a blue county to a red one, the potential migrants would really have to think twice</a:t>
            </a:r>
          </a:p>
        </p:txBody>
      </p:sp>
      <p:sp>
        <p:nvSpPr>
          <p:cNvPr id="4" name="Slide Number Placeholder 3"/>
          <p:cNvSpPr>
            <a:spLocks noGrp="1"/>
          </p:cNvSpPr>
          <p:nvPr>
            <p:ph type="sldNum" sz="quarter" idx="5"/>
          </p:nvPr>
        </p:nvSpPr>
        <p:spPr/>
        <p:txBody>
          <a:bodyPr/>
          <a:lstStyle/>
          <a:p>
            <a:fld id="{77729B32-A8E4-E843-A3A3-85B818FB9B9F}" type="slidenum">
              <a:rPr lang="en-US" smtClean="0"/>
              <a:t>19</a:t>
            </a:fld>
            <a:endParaRPr lang="en-US"/>
          </a:p>
        </p:txBody>
      </p:sp>
    </p:spTree>
    <p:extLst>
      <p:ext uri="{BB962C8B-B14F-4D97-AF65-F5344CB8AC3E}">
        <p14:creationId xmlns:p14="http://schemas.microsoft.com/office/powerpoint/2010/main" val="937712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generalize this idea, it brings us to the concept that I theorize in the paper called segmented immobility</a:t>
            </a:r>
          </a:p>
        </p:txBody>
      </p:sp>
      <p:sp>
        <p:nvSpPr>
          <p:cNvPr id="4" name="Slide Number Placeholder 3"/>
          <p:cNvSpPr>
            <a:spLocks noGrp="1"/>
          </p:cNvSpPr>
          <p:nvPr>
            <p:ph type="sldNum" sz="quarter" idx="5"/>
          </p:nvPr>
        </p:nvSpPr>
        <p:spPr/>
        <p:txBody>
          <a:bodyPr/>
          <a:lstStyle/>
          <a:p>
            <a:fld id="{77729B32-A8E4-E843-A3A3-85B818FB9B9F}" type="slidenum">
              <a:rPr lang="en-US" smtClean="0"/>
              <a:t>20</a:t>
            </a:fld>
            <a:endParaRPr lang="en-US"/>
          </a:p>
        </p:txBody>
      </p:sp>
    </p:spTree>
    <p:extLst>
      <p:ext uri="{BB962C8B-B14F-4D97-AF65-F5344CB8AC3E}">
        <p14:creationId xmlns:p14="http://schemas.microsoft.com/office/powerpoint/2010/main" val="2493469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rural Kansas to Manhattan</a:t>
            </a:r>
          </a:p>
          <a:p>
            <a:r>
              <a:rPr lang="en-US" dirty="0"/>
              <a:t>economic conditions: jobs</a:t>
            </a:r>
          </a:p>
          <a:p>
            <a:r>
              <a:rPr lang="en-US" dirty="0"/>
              <a: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7729B32-A8E4-E843-A3A3-85B818FB9B9F}" type="slidenum">
              <a:rPr lang="en-US" smtClean="0"/>
              <a:t>21</a:t>
            </a:fld>
            <a:endParaRPr lang="en-US"/>
          </a:p>
        </p:txBody>
      </p:sp>
    </p:spTree>
    <p:extLst>
      <p:ext uri="{BB962C8B-B14F-4D97-AF65-F5344CB8AC3E}">
        <p14:creationId xmlns:p14="http://schemas.microsoft.com/office/powerpoint/2010/main" val="250534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ACS average across five years before releasing the data, to get enough confidence in the small county migration info. Aggregate-level data</a:t>
            </a:r>
            <a:endParaRPr kumimoji="1" lang="zh-CN" altLang="en-US" dirty="0"/>
          </a:p>
        </p:txBody>
      </p:sp>
      <p:sp>
        <p:nvSpPr>
          <p:cNvPr id="4" name="灯片编号占位符 3"/>
          <p:cNvSpPr>
            <a:spLocks noGrp="1"/>
          </p:cNvSpPr>
          <p:nvPr>
            <p:ph type="sldNum" sz="quarter" idx="5"/>
          </p:nvPr>
        </p:nvSpPr>
        <p:spPr/>
        <p:txBody>
          <a:bodyPr/>
          <a:lstStyle/>
          <a:p>
            <a:fld id="{77729B32-A8E4-E843-A3A3-85B818FB9B9F}" type="slidenum">
              <a:rPr lang="en-US" smtClean="0"/>
              <a:t>22</a:t>
            </a:fld>
            <a:endParaRPr lang="en-US"/>
          </a:p>
        </p:txBody>
      </p:sp>
    </p:spTree>
    <p:extLst>
      <p:ext uri="{BB962C8B-B14F-4D97-AF65-F5344CB8AC3E}">
        <p14:creationId xmlns:p14="http://schemas.microsoft.com/office/powerpoint/2010/main" val="3045589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use the Census 2010 definition of race and ethnicity: NH-White, NH-Black/</a:t>
            </a:r>
            <a:r>
              <a:rPr kumimoji="1" lang="en-US" altLang="zh-CN" dirty="0" err="1"/>
              <a:t>Afri</a:t>
            </a:r>
            <a:r>
              <a:rPr kumimoji="1" lang="en-US" altLang="zh-CN" dirty="0"/>
              <a:t>, NH-Asian, </a:t>
            </a:r>
            <a:r>
              <a:rPr kumimoji="1" lang="en-US" altLang="zh-CN" dirty="0" err="1"/>
              <a:t>Hisp</a:t>
            </a:r>
            <a:r>
              <a:rPr kumimoji="1" lang="en-US" altLang="zh-CN" dirty="0"/>
              <a:t>, other races</a:t>
            </a:r>
            <a:endParaRPr kumimoji="1" lang="zh-CN" altLang="en-US" dirty="0"/>
          </a:p>
        </p:txBody>
      </p:sp>
      <p:sp>
        <p:nvSpPr>
          <p:cNvPr id="4" name="灯片编号占位符 3"/>
          <p:cNvSpPr>
            <a:spLocks noGrp="1"/>
          </p:cNvSpPr>
          <p:nvPr>
            <p:ph type="sldNum" sz="quarter" idx="5"/>
          </p:nvPr>
        </p:nvSpPr>
        <p:spPr/>
        <p:txBody>
          <a:bodyPr/>
          <a:lstStyle/>
          <a:p>
            <a:fld id="{77729B32-A8E4-E843-A3A3-85B818FB9B9F}" type="slidenum">
              <a:rPr lang="en-US" smtClean="0"/>
              <a:t>23</a:t>
            </a:fld>
            <a:endParaRPr lang="en-US"/>
          </a:p>
        </p:txBody>
      </p:sp>
    </p:spTree>
    <p:extLst>
      <p:ext uri="{BB962C8B-B14F-4D97-AF65-F5344CB8AC3E}">
        <p14:creationId xmlns:p14="http://schemas.microsoft.com/office/powerpoint/2010/main" val="82029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7729B32-A8E4-E843-A3A3-85B818FB9B9F}" type="slidenum">
              <a:rPr lang="en-US" smtClean="0"/>
              <a:t>24</a:t>
            </a:fld>
            <a:endParaRPr lang="en-US"/>
          </a:p>
        </p:txBody>
      </p:sp>
    </p:spTree>
    <p:extLst>
      <p:ext uri="{BB962C8B-B14F-4D97-AF65-F5344CB8AC3E}">
        <p14:creationId xmlns:p14="http://schemas.microsoft.com/office/powerpoint/2010/main" val="1669360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10000"/>
              </a:lnSpc>
            </a:pPr>
            <a:r>
              <a:rPr lang="en-US" dirty="0"/>
              <a:t>This sounds easy; but I assure you it is not </a:t>
            </a:r>
          </a:p>
        </p:txBody>
      </p:sp>
      <p:sp>
        <p:nvSpPr>
          <p:cNvPr id="4" name="Slide Number Placeholder 3"/>
          <p:cNvSpPr>
            <a:spLocks noGrp="1"/>
          </p:cNvSpPr>
          <p:nvPr>
            <p:ph type="sldNum" sz="quarter" idx="5"/>
          </p:nvPr>
        </p:nvSpPr>
        <p:spPr/>
        <p:txBody>
          <a:bodyPr/>
          <a:lstStyle/>
          <a:p>
            <a:fld id="{77729B32-A8E4-E843-A3A3-85B818FB9B9F}" type="slidenum">
              <a:rPr lang="en-US" smtClean="0"/>
              <a:t>25</a:t>
            </a:fld>
            <a:endParaRPr lang="en-US"/>
          </a:p>
        </p:txBody>
      </p:sp>
    </p:spTree>
    <p:extLst>
      <p:ext uri="{BB962C8B-B14F-4D97-AF65-F5344CB8AC3E}">
        <p14:creationId xmlns:p14="http://schemas.microsoft.com/office/powerpoint/2010/main" val="2486081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Trained in demography, network research, and statistics</a:t>
            </a:r>
          </a:p>
          <a:p>
            <a:r>
              <a:rPr lang="en-US" dirty="0"/>
              <a:t>Social Problems arising from the interactions among</a:t>
            </a:r>
          </a:p>
          <a:p>
            <a:r>
              <a:rPr lang="en-US" dirty="0"/>
              <a:t>enables me to utilize large-scale demographic and network data</a:t>
            </a:r>
          </a:p>
        </p:txBody>
      </p:sp>
      <p:sp>
        <p:nvSpPr>
          <p:cNvPr id="4" name="Slide Number Placeholder 3"/>
          <p:cNvSpPr>
            <a:spLocks noGrp="1"/>
          </p:cNvSpPr>
          <p:nvPr>
            <p:ph type="sldNum" sz="quarter" idx="5"/>
          </p:nvPr>
        </p:nvSpPr>
        <p:spPr/>
        <p:txBody>
          <a:bodyPr/>
          <a:lstStyle/>
          <a:p>
            <a:fld id="{77729B32-A8E4-E843-A3A3-85B818FB9B9F}" type="slidenum">
              <a:rPr lang="en-US" smtClean="0"/>
              <a:t>2</a:t>
            </a:fld>
            <a:endParaRPr lang="en-US"/>
          </a:p>
        </p:txBody>
      </p:sp>
    </p:spTree>
    <p:extLst>
      <p:ext uri="{BB962C8B-B14F-4D97-AF65-F5344CB8AC3E}">
        <p14:creationId xmlns:p14="http://schemas.microsoft.com/office/powerpoint/2010/main" val="578042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skip these two challenge slides if time is limited</a:t>
            </a:r>
          </a:p>
        </p:txBody>
      </p:sp>
      <p:sp>
        <p:nvSpPr>
          <p:cNvPr id="4" name="Slide Number Placeholder 3"/>
          <p:cNvSpPr>
            <a:spLocks noGrp="1"/>
          </p:cNvSpPr>
          <p:nvPr>
            <p:ph type="sldNum" sz="quarter" idx="5"/>
          </p:nvPr>
        </p:nvSpPr>
        <p:spPr/>
        <p:txBody>
          <a:bodyPr/>
          <a:lstStyle/>
          <a:p>
            <a:fld id="{77729B32-A8E4-E843-A3A3-85B818FB9B9F}" type="slidenum">
              <a:rPr lang="en-US" smtClean="0"/>
              <a:t>26</a:t>
            </a:fld>
            <a:endParaRPr lang="en-US"/>
          </a:p>
        </p:txBody>
      </p:sp>
    </p:spTree>
    <p:extLst>
      <p:ext uri="{BB962C8B-B14F-4D97-AF65-F5344CB8AC3E}">
        <p14:creationId xmlns:p14="http://schemas.microsoft.com/office/powerpoint/2010/main" val="3812229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Each dot represents a county</a:t>
            </a:r>
          </a:p>
          <a:p>
            <a:pPr rtl="0"/>
            <a:r>
              <a:rPr lang="en-US" dirty="0"/>
              <a:t>McCain</a:t>
            </a:r>
          </a:p>
          <a:p>
            <a:pPr rtl="0"/>
            <a:r>
              <a:rPr lang="en-US" dirty="0"/>
              <a:t>This is bivariate correlation: what if we control other factors, including the internal dynamics</a:t>
            </a:r>
            <a:endParaRPr lang="en-CN" dirty="0"/>
          </a:p>
        </p:txBody>
      </p:sp>
      <p:sp>
        <p:nvSpPr>
          <p:cNvPr id="4" name="Slide Number Placeholder 3"/>
          <p:cNvSpPr>
            <a:spLocks noGrp="1"/>
          </p:cNvSpPr>
          <p:nvPr>
            <p:ph type="sldNum" sz="quarter" idx="5"/>
          </p:nvPr>
        </p:nvSpPr>
        <p:spPr/>
        <p:txBody>
          <a:bodyPr/>
          <a:lstStyle/>
          <a:p>
            <a:fld id="{77729B32-A8E4-E843-A3A3-85B818FB9B9F}" type="slidenum">
              <a:rPr lang="en-US" smtClean="0"/>
              <a:t>28</a:t>
            </a:fld>
            <a:endParaRPr lang="en-US"/>
          </a:p>
        </p:txBody>
      </p:sp>
    </p:spTree>
    <p:extLst>
      <p:ext uri="{BB962C8B-B14F-4D97-AF65-F5344CB8AC3E}">
        <p14:creationId xmlns:p14="http://schemas.microsoft.com/office/powerpoint/2010/main" val="17480041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For a typical research paper, we will stop here after the hypothesis testing, but there is still an unfinished business</a:t>
            </a:r>
          </a:p>
          <a:p>
            <a:r>
              <a:rPr lang="en-US" altLang="zh-CN" dirty="0"/>
              <a:t>How much does this pattern contributed to the immobility?</a:t>
            </a:r>
          </a:p>
        </p:txBody>
      </p:sp>
      <p:sp>
        <p:nvSpPr>
          <p:cNvPr id="4" name="Slide Number Placeholder 3"/>
          <p:cNvSpPr>
            <a:spLocks noGrp="1"/>
          </p:cNvSpPr>
          <p:nvPr>
            <p:ph type="sldNum" sz="quarter" idx="5"/>
          </p:nvPr>
        </p:nvSpPr>
        <p:spPr/>
        <p:txBody>
          <a:bodyPr/>
          <a:lstStyle/>
          <a:p>
            <a:fld id="{77729B32-A8E4-E843-A3A3-85B818FB9B9F}" type="slidenum">
              <a:rPr lang="en-US" smtClean="0"/>
              <a:t>29</a:t>
            </a:fld>
            <a:endParaRPr lang="en-US"/>
          </a:p>
        </p:txBody>
      </p:sp>
    </p:spTree>
    <p:extLst>
      <p:ext uri="{BB962C8B-B14F-4D97-AF65-F5344CB8AC3E}">
        <p14:creationId xmlns:p14="http://schemas.microsoft.com/office/powerpoint/2010/main" val="1591501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close your eye and think about an imagined world where there is no political difference, “and the world will be as one” (as John Lennon once imagined)</a:t>
            </a:r>
          </a:p>
        </p:txBody>
      </p:sp>
      <p:sp>
        <p:nvSpPr>
          <p:cNvPr id="4" name="Slide Number Placeholder 3"/>
          <p:cNvSpPr>
            <a:spLocks noGrp="1"/>
          </p:cNvSpPr>
          <p:nvPr>
            <p:ph type="sldNum" sz="quarter" idx="5"/>
          </p:nvPr>
        </p:nvSpPr>
        <p:spPr/>
        <p:txBody>
          <a:bodyPr/>
          <a:lstStyle/>
          <a:p>
            <a:fld id="{77729B32-A8E4-E843-A3A3-85B818FB9B9F}" type="slidenum">
              <a:rPr lang="en-US" smtClean="0"/>
              <a:t>30</a:t>
            </a:fld>
            <a:endParaRPr lang="en-US"/>
          </a:p>
        </p:txBody>
      </p:sp>
    </p:spTree>
    <p:extLst>
      <p:ext uri="{BB962C8B-B14F-4D97-AF65-F5344CB8AC3E}">
        <p14:creationId xmlns:p14="http://schemas.microsoft.com/office/powerpoint/2010/main" val="1858281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10x Atlanta population</a:t>
            </a:r>
          </a:p>
          <a:p>
            <a:r>
              <a:rPr lang="en-US" altLang="zh-CN" dirty="0"/>
              <a:t>50x Sanford stadium</a:t>
            </a:r>
          </a:p>
          <a:p>
            <a:r>
              <a:rPr lang="en-US" altLang="zh-CN" dirty="0"/>
              <a:t>50 game days for all of them to watch Bulldog play for once</a:t>
            </a:r>
          </a:p>
        </p:txBody>
      </p:sp>
      <p:sp>
        <p:nvSpPr>
          <p:cNvPr id="4" name="Slide Number Placeholder 3"/>
          <p:cNvSpPr>
            <a:spLocks noGrp="1"/>
          </p:cNvSpPr>
          <p:nvPr>
            <p:ph type="sldNum" sz="quarter" idx="5"/>
          </p:nvPr>
        </p:nvSpPr>
        <p:spPr/>
        <p:txBody>
          <a:bodyPr/>
          <a:lstStyle/>
          <a:p>
            <a:fld id="{77729B32-A8E4-E843-A3A3-85B818FB9B9F}" type="slidenum">
              <a:rPr lang="en-US" smtClean="0"/>
              <a:t>31</a:t>
            </a:fld>
            <a:endParaRPr lang="en-US"/>
          </a:p>
        </p:txBody>
      </p:sp>
    </p:spTree>
    <p:extLst>
      <p:ext uri="{BB962C8B-B14F-4D97-AF65-F5344CB8AC3E}">
        <p14:creationId xmlns:p14="http://schemas.microsoft.com/office/powerpoint/2010/main" val="852111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729B32-A8E4-E843-A3A3-85B818FB9B9F}" type="slidenum">
              <a:rPr lang="en-US" smtClean="0"/>
              <a:t>33</a:t>
            </a:fld>
            <a:endParaRPr lang="en-US"/>
          </a:p>
        </p:txBody>
      </p:sp>
    </p:spTree>
    <p:extLst>
      <p:ext uri="{BB962C8B-B14F-4D97-AF65-F5344CB8AC3E}">
        <p14:creationId xmlns:p14="http://schemas.microsoft.com/office/powerpoint/2010/main" val="3835851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end my presentation with two quotes from this paper, that hopefully will be your takeaways from this talk</a:t>
            </a:r>
          </a:p>
        </p:txBody>
      </p:sp>
      <p:sp>
        <p:nvSpPr>
          <p:cNvPr id="4" name="Slide Number Placeholder 3"/>
          <p:cNvSpPr>
            <a:spLocks noGrp="1"/>
          </p:cNvSpPr>
          <p:nvPr>
            <p:ph type="sldNum" sz="quarter" idx="5"/>
          </p:nvPr>
        </p:nvSpPr>
        <p:spPr/>
        <p:txBody>
          <a:bodyPr/>
          <a:lstStyle/>
          <a:p>
            <a:fld id="{77729B32-A8E4-E843-A3A3-85B818FB9B9F}" type="slidenum">
              <a:rPr lang="en-US" smtClean="0"/>
              <a:t>34</a:t>
            </a:fld>
            <a:endParaRPr lang="en-US"/>
          </a:p>
        </p:txBody>
      </p:sp>
    </p:spTree>
    <p:extLst>
      <p:ext uri="{BB962C8B-B14F-4D97-AF65-F5344CB8AC3E}">
        <p14:creationId xmlns:p14="http://schemas.microsoft.com/office/powerpoint/2010/main" val="1719672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3bfd3c1f8e_0_1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g13bfd3c1f8e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04" name="Google Shape;304;g13bfd3c1f8e_0_16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extLst>
      <p:ext uri="{BB962C8B-B14F-4D97-AF65-F5344CB8AC3E}">
        <p14:creationId xmlns:p14="http://schemas.microsoft.com/office/powerpoint/2010/main" val="1236460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77729B32-A8E4-E843-A3A3-85B818FB9B9F}" type="slidenum">
              <a:rPr lang="en-US" smtClean="0"/>
              <a:t>38</a:t>
            </a:fld>
            <a:endParaRPr lang="en-US"/>
          </a:p>
        </p:txBody>
      </p:sp>
    </p:spTree>
    <p:extLst>
      <p:ext uri="{BB962C8B-B14F-4D97-AF65-F5344CB8AC3E}">
        <p14:creationId xmlns:p14="http://schemas.microsoft.com/office/powerpoint/2010/main" val="1242287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77729B32-A8E4-E843-A3A3-85B818FB9B9F}" type="slidenum">
              <a:rPr lang="en-US" smtClean="0"/>
              <a:t>39</a:t>
            </a:fld>
            <a:endParaRPr lang="en-US"/>
          </a:p>
        </p:txBody>
      </p:sp>
    </p:spTree>
    <p:extLst>
      <p:ext uri="{BB962C8B-B14F-4D97-AF65-F5344CB8AC3E}">
        <p14:creationId xmlns:p14="http://schemas.microsoft.com/office/powerpoint/2010/main" val="522401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American culture and history, migration has always been considered as a common practice</a:t>
            </a:r>
          </a:p>
          <a:p>
            <a:r>
              <a:rPr lang="en-US" dirty="0"/>
              <a:t>during the great depression</a:t>
            </a:r>
          </a:p>
          <a:p>
            <a:r>
              <a:rPr lang="en-US" dirty="0"/>
              <a:t>~6 million</a:t>
            </a:r>
          </a:p>
          <a:p>
            <a:r>
              <a:rPr lang="en-US" dirty="0"/>
              <a:t>20</a:t>
            </a:r>
            <a:r>
              <a:rPr lang="en-US" baseline="30000" dirty="0"/>
              <a:t>th</a:t>
            </a:r>
            <a:r>
              <a:rPr lang="en-US" dirty="0"/>
              <a:t> century 1910-1970</a:t>
            </a:r>
          </a:p>
          <a:p>
            <a:r>
              <a:rPr lang="en-US" dirty="0"/>
              <a:t>https://</a:t>
            </a:r>
            <a:r>
              <a:rPr lang="en-US" dirty="0" err="1"/>
              <a:t>reimaginingmigration.org</a:t>
            </a:r>
            <a:r>
              <a:rPr lang="en-US" dirty="0"/>
              <a:t>/w-e-b-dubois-migration-of-negros-1917/</a:t>
            </a:r>
          </a:p>
        </p:txBody>
      </p:sp>
      <p:sp>
        <p:nvSpPr>
          <p:cNvPr id="4" name="Slide Number Placeholder 3"/>
          <p:cNvSpPr>
            <a:spLocks noGrp="1"/>
          </p:cNvSpPr>
          <p:nvPr>
            <p:ph type="sldNum" sz="quarter" idx="5"/>
          </p:nvPr>
        </p:nvSpPr>
        <p:spPr/>
        <p:txBody>
          <a:bodyPr/>
          <a:lstStyle/>
          <a:p>
            <a:fld id="{77729B32-A8E4-E843-A3A3-85B818FB9B9F}" type="slidenum">
              <a:rPr lang="en-US" smtClean="0"/>
              <a:t>5</a:t>
            </a:fld>
            <a:endParaRPr lang="en-US"/>
          </a:p>
        </p:txBody>
      </p:sp>
    </p:spTree>
    <p:extLst>
      <p:ext uri="{BB962C8B-B14F-4D97-AF65-F5344CB8AC3E}">
        <p14:creationId xmlns:p14="http://schemas.microsoft.com/office/powerpoint/2010/main" val="16091967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77729B32-A8E4-E843-A3A3-85B818FB9B9F}" type="slidenum">
              <a:rPr lang="en-US" smtClean="0"/>
              <a:t>40</a:t>
            </a:fld>
            <a:endParaRPr lang="en-US"/>
          </a:p>
        </p:txBody>
      </p:sp>
    </p:spTree>
    <p:extLst>
      <p:ext uri="{BB962C8B-B14F-4D97-AF65-F5344CB8AC3E}">
        <p14:creationId xmlns:p14="http://schemas.microsoft.com/office/powerpoint/2010/main" val="13651537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77729B32-A8E4-E843-A3A3-85B818FB9B9F}" type="slidenum">
              <a:rPr lang="en-US" smtClean="0"/>
              <a:t>41</a:t>
            </a:fld>
            <a:endParaRPr lang="en-US"/>
          </a:p>
        </p:txBody>
      </p:sp>
    </p:spTree>
    <p:extLst>
      <p:ext uri="{BB962C8B-B14F-4D97-AF65-F5344CB8AC3E}">
        <p14:creationId xmlns:p14="http://schemas.microsoft.com/office/powerpoint/2010/main" val="3919481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77729B32-A8E4-E843-A3A3-85B818FB9B9F}" type="slidenum">
              <a:rPr lang="en-US" smtClean="0"/>
              <a:t>42</a:t>
            </a:fld>
            <a:endParaRPr lang="en-US"/>
          </a:p>
        </p:txBody>
      </p:sp>
    </p:spTree>
    <p:extLst>
      <p:ext uri="{BB962C8B-B14F-4D97-AF65-F5344CB8AC3E}">
        <p14:creationId xmlns:p14="http://schemas.microsoft.com/office/powerpoint/2010/main" val="10600324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socio-cultural affinity, security, international relations</a:t>
            </a:r>
          </a:p>
          <a:p>
            <a:r>
              <a:rPr lang="en-US" dirty="0"/>
              <a:t>short-term and long-term impacts; regional and global analyses</a:t>
            </a:r>
          </a:p>
        </p:txBody>
      </p:sp>
      <p:sp>
        <p:nvSpPr>
          <p:cNvPr id="4" name="Slide Number Placeholder 3"/>
          <p:cNvSpPr>
            <a:spLocks noGrp="1"/>
          </p:cNvSpPr>
          <p:nvPr>
            <p:ph type="sldNum" sz="quarter" idx="5"/>
          </p:nvPr>
        </p:nvSpPr>
        <p:spPr/>
        <p:txBody>
          <a:bodyPr/>
          <a:lstStyle/>
          <a:p>
            <a:fld id="{77729B32-A8E4-E843-A3A3-85B818FB9B9F}" type="slidenum">
              <a:rPr lang="en-US" smtClean="0"/>
              <a:t>44</a:t>
            </a:fld>
            <a:endParaRPr lang="en-US"/>
          </a:p>
        </p:txBody>
      </p:sp>
    </p:spTree>
    <p:extLst>
      <p:ext uri="{BB962C8B-B14F-4D97-AF65-F5344CB8AC3E}">
        <p14:creationId xmlns:p14="http://schemas.microsoft.com/office/powerpoint/2010/main" val="3860792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socio-cultural affinity, security, international relations</a:t>
            </a:r>
          </a:p>
          <a:p>
            <a:r>
              <a:rPr lang="en-US" dirty="0"/>
              <a:t>short-term and long-term impacts; regional and global analyses</a:t>
            </a:r>
          </a:p>
        </p:txBody>
      </p:sp>
      <p:sp>
        <p:nvSpPr>
          <p:cNvPr id="4" name="Slide Number Placeholder 3"/>
          <p:cNvSpPr>
            <a:spLocks noGrp="1"/>
          </p:cNvSpPr>
          <p:nvPr>
            <p:ph type="sldNum" sz="quarter" idx="5"/>
          </p:nvPr>
        </p:nvSpPr>
        <p:spPr/>
        <p:txBody>
          <a:bodyPr/>
          <a:lstStyle/>
          <a:p>
            <a:fld id="{77729B32-A8E4-E843-A3A3-85B818FB9B9F}" type="slidenum">
              <a:rPr lang="en-US" smtClean="0"/>
              <a:t>45</a:t>
            </a:fld>
            <a:endParaRPr lang="en-US"/>
          </a:p>
        </p:txBody>
      </p:sp>
    </p:spTree>
    <p:extLst>
      <p:ext uri="{BB962C8B-B14F-4D97-AF65-F5344CB8AC3E}">
        <p14:creationId xmlns:p14="http://schemas.microsoft.com/office/powerpoint/2010/main" val="3974251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7729B32-A8E4-E843-A3A3-85B818FB9B9F}" type="slidenum">
              <a:rPr lang="en-US" smtClean="0"/>
              <a:t>49</a:t>
            </a:fld>
            <a:endParaRPr lang="en-US"/>
          </a:p>
        </p:txBody>
      </p:sp>
    </p:spTree>
    <p:extLst>
      <p:ext uri="{BB962C8B-B14F-4D97-AF65-F5344CB8AC3E}">
        <p14:creationId xmlns:p14="http://schemas.microsoft.com/office/powerpoint/2010/main" val="21801820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able divide and conquer</a:t>
            </a:r>
          </a:p>
          <a:p>
            <a:endParaRPr lang="en-US" dirty="0"/>
          </a:p>
          <a:p>
            <a:endParaRPr lang="en-US" dirty="0"/>
          </a:p>
          <a:p>
            <a:r>
              <a:rPr lang="en-US" dirty="0"/>
              <a:t>we should call it Count ERGMs</a:t>
            </a:r>
          </a:p>
          <a:p>
            <a:r>
              <a:rPr lang="en-US" dirty="0"/>
              <a:t>there are other types, like signed graphs, Garry's categorical, ordinal</a:t>
            </a:r>
          </a:p>
          <a:p>
            <a:r>
              <a:rPr lang="en-US" dirty="0"/>
              <a:t>Valued ERGMs for count data: when talking about things that are only true for count data</a:t>
            </a:r>
          </a:p>
          <a:p>
            <a:r>
              <a:rPr lang="en-US" dirty="0"/>
              <a:t>But we can talk about Valued ERGMs in the paper, to connect with that school of literature. Only make sure we don't overclaim in the paragraphs</a:t>
            </a:r>
          </a:p>
          <a:p>
            <a:endParaRPr lang="en-US" dirty="0"/>
          </a:p>
          <a:p>
            <a:r>
              <a:rPr lang="en-US" dirty="0"/>
              <a:t>substantive example: Martin's dissertation project</a:t>
            </a:r>
          </a:p>
          <a:p>
            <a:r>
              <a:rPr lang="en-US" dirty="0"/>
              <a:t> </a:t>
            </a:r>
          </a:p>
        </p:txBody>
      </p:sp>
      <p:sp>
        <p:nvSpPr>
          <p:cNvPr id="4" name="Slide Number Placeholder 3"/>
          <p:cNvSpPr>
            <a:spLocks noGrp="1"/>
          </p:cNvSpPr>
          <p:nvPr>
            <p:ph type="sldNum" sz="quarter" idx="5"/>
          </p:nvPr>
        </p:nvSpPr>
        <p:spPr/>
        <p:txBody>
          <a:bodyPr/>
          <a:lstStyle/>
          <a:p>
            <a:fld id="{77729B32-A8E4-E843-A3A3-85B818FB9B9F}" type="slidenum">
              <a:rPr lang="en-US" smtClean="0"/>
              <a:t>50</a:t>
            </a:fld>
            <a:endParaRPr lang="en-US"/>
          </a:p>
        </p:txBody>
      </p:sp>
    </p:spTree>
    <p:extLst>
      <p:ext uri="{BB962C8B-B14F-4D97-AF65-F5344CB8AC3E}">
        <p14:creationId xmlns:p14="http://schemas.microsoft.com/office/powerpoint/2010/main" val="35348982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729B32-A8E4-E843-A3A3-85B818FB9B9F}" type="slidenum">
              <a:rPr lang="en-US" smtClean="0"/>
              <a:t>52</a:t>
            </a:fld>
            <a:endParaRPr lang="en-US"/>
          </a:p>
        </p:txBody>
      </p:sp>
    </p:spTree>
    <p:extLst>
      <p:ext uri="{BB962C8B-B14F-4D97-AF65-F5344CB8AC3E}">
        <p14:creationId xmlns:p14="http://schemas.microsoft.com/office/powerpoint/2010/main" val="27792970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20000"/>
              </a:lnSpc>
            </a:pPr>
            <a:r>
              <a:rPr kumimoji="1" lang="en-US" altLang="zh-CN" dirty="0"/>
              <a:t>return migration</a:t>
            </a:r>
          </a:p>
          <a:p>
            <a:pPr lvl="0">
              <a:lnSpc>
                <a:spcPct val="120000"/>
              </a:lnSpc>
            </a:pPr>
            <a:r>
              <a:rPr kumimoji="1" lang="en-US" altLang="zh-CN" dirty="0"/>
              <a:t>flow triggers its opposite flow by bringing information and social connection</a:t>
            </a:r>
          </a:p>
          <a:p>
            <a:endParaRPr lang="en-US" dirty="0"/>
          </a:p>
        </p:txBody>
      </p:sp>
      <p:sp>
        <p:nvSpPr>
          <p:cNvPr id="4" name="Slide Number Placeholder 3"/>
          <p:cNvSpPr>
            <a:spLocks noGrp="1"/>
          </p:cNvSpPr>
          <p:nvPr>
            <p:ph type="sldNum" sz="quarter" idx="5"/>
          </p:nvPr>
        </p:nvSpPr>
        <p:spPr/>
        <p:txBody>
          <a:bodyPr/>
          <a:lstStyle/>
          <a:p>
            <a:fld id="{77729B32-A8E4-E843-A3A3-85B818FB9B9F}" type="slidenum">
              <a:rPr lang="en-US" smtClean="0"/>
              <a:t>53</a:t>
            </a:fld>
            <a:endParaRPr lang="en-US"/>
          </a:p>
        </p:txBody>
      </p:sp>
    </p:spTree>
    <p:extLst>
      <p:ext uri="{BB962C8B-B14F-4D97-AF65-F5344CB8AC3E}">
        <p14:creationId xmlns:p14="http://schemas.microsoft.com/office/powerpoint/2010/main" val="20254425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in economic structure: change in market: emigration of labors makes it harder to run the business, further driving more emigration</a:t>
            </a:r>
          </a:p>
        </p:txBody>
      </p:sp>
      <p:sp>
        <p:nvSpPr>
          <p:cNvPr id="4" name="Slide Number Placeholder 3"/>
          <p:cNvSpPr>
            <a:spLocks noGrp="1"/>
          </p:cNvSpPr>
          <p:nvPr>
            <p:ph type="sldNum" sz="quarter" idx="5"/>
          </p:nvPr>
        </p:nvSpPr>
        <p:spPr/>
        <p:txBody>
          <a:bodyPr/>
          <a:lstStyle/>
          <a:p>
            <a:fld id="{77729B32-A8E4-E843-A3A3-85B818FB9B9F}" type="slidenum">
              <a:rPr lang="en-US" smtClean="0"/>
              <a:t>54</a:t>
            </a:fld>
            <a:endParaRPr lang="en-US"/>
          </a:p>
        </p:txBody>
      </p:sp>
    </p:spTree>
    <p:extLst>
      <p:ext uri="{BB962C8B-B14F-4D97-AF65-F5344CB8AC3E}">
        <p14:creationId xmlns:p14="http://schemas.microsoft.com/office/powerpoint/2010/main" val="2923962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supported by the following data</a:t>
            </a:r>
          </a:p>
          <a:p>
            <a:r>
              <a:rPr lang="en-US" dirty="0"/>
              <a:t>-</a:t>
            </a:r>
          </a:p>
          <a:p>
            <a:r>
              <a:rPr lang="en-US" dirty="0"/>
              <a:t>-CPS: less effort in following up non-response, under-estimating migration</a:t>
            </a:r>
          </a:p>
          <a:p>
            <a:r>
              <a:rPr lang="en-US" dirty="0"/>
              <a:t>growing discrepancy in response to CPS migration question and their administrative record (Hyatt et al. 2018), why is still unknown</a:t>
            </a:r>
          </a:p>
          <a:p>
            <a:endParaRPr lang="en-US" dirty="0"/>
          </a:p>
        </p:txBody>
      </p:sp>
      <p:sp>
        <p:nvSpPr>
          <p:cNvPr id="4" name="Slide Number Placeholder 3"/>
          <p:cNvSpPr>
            <a:spLocks noGrp="1"/>
          </p:cNvSpPr>
          <p:nvPr>
            <p:ph type="sldNum" sz="quarter" idx="5"/>
          </p:nvPr>
        </p:nvSpPr>
        <p:spPr/>
        <p:txBody>
          <a:bodyPr/>
          <a:lstStyle/>
          <a:p>
            <a:fld id="{77729B32-A8E4-E843-A3A3-85B818FB9B9F}" type="slidenum">
              <a:rPr lang="en-US" smtClean="0"/>
              <a:t>6</a:t>
            </a:fld>
            <a:endParaRPr lang="en-US"/>
          </a:p>
        </p:txBody>
      </p:sp>
    </p:spTree>
    <p:extLst>
      <p:ext uri="{BB962C8B-B14F-4D97-AF65-F5344CB8AC3E}">
        <p14:creationId xmlns:p14="http://schemas.microsoft.com/office/powerpoint/2010/main" val="37792852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7729B32-A8E4-E843-A3A3-85B818FB9B9F}" type="slidenum">
              <a:rPr lang="en-US" smtClean="0"/>
              <a:t>57</a:t>
            </a:fld>
            <a:endParaRPr lang="en-US"/>
          </a:p>
        </p:txBody>
      </p:sp>
    </p:spTree>
    <p:extLst>
      <p:ext uri="{BB962C8B-B14F-4D97-AF65-F5344CB8AC3E}">
        <p14:creationId xmlns:p14="http://schemas.microsoft.com/office/powerpoint/2010/main" val="11977684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729B32-A8E4-E843-A3A3-85B818FB9B9F}" type="slidenum">
              <a:rPr lang="en-US" smtClean="0"/>
              <a:t>59</a:t>
            </a:fld>
            <a:endParaRPr lang="en-US"/>
          </a:p>
        </p:txBody>
      </p:sp>
    </p:spTree>
    <p:extLst>
      <p:ext uri="{BB962C8B-B14F-4D97-AF65-F5344CB8AC3E}">
        <p14:creationId xmlns:p14="http://schemas.microsoft.com/office/powerpoint/2010/main" val="7240721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identify segregation -&gt; immobility; but other relationships can be possible</a:t>
            </a:r>
          </a:p>
          <a:p>
            <a:r>
              <a:rPr lang="en-US" dirty="0"/>
              <a:t>Segregation of culturally and politically different community across space offers an infrastructure for immobility to happen because of the avoidance to migrating across the line</a:t>
            </a:r>
          </a:p>
          <a:p>
            <a:r>
              <a:rPr lang="en-US" dirty="0"/>
              <a:t>Immobility in turn can maintain and even strengthen segregation process given a lack of exchange between segments</a:t>
            </a:r>
          </a:p>
          <a:p>
            <a:r>
              <a:rPr lang="en-US" dirty="0"/>
              <a:t>They together create an environment that fuels polarization, as the lack of contact in the long-term tends to ignite misunderstanding and prejudice</a:t>
            </a:r>
          </a:p>
          <a:p>
            <a:r>
              <a:rPr lang="en-US" dirty="0"/>
              <a:t>And the growing polarization could in turn strengthen the tendency in segmented immobility, bonding segregation and immobility in a stronger way</a:t>
            </a:r>
          </a:p>
          <a:p>
            <a:r>
              <a:rPr lang="en-US" dirty="0"/>
              <a:t>These are some theoretical models that hopefully this paper can inspire. But if we return to the paper, what’s the takeaway?</a:t>
            </a:r>
          </a:p>
        </p:txBody>
      </p:sp>
      <p:sp>
        <p:nvSpPr>
          <p:cNvPr id="4" name="Slide Number Placeholder 3"/>
          <p:cNvSpPr>
            <a:spLocks noGrp="1"/>
          </p:cNvSpPr>
          <p:nvPr>
            <p:ph type="sldNum" sz="quarter" idx="5"/>
          </p:nvPr>
        </p:nvSpPr>
        <p:spPr/>
        <p:txBody>
          <a:bodyPr/>
          <a:lstStyle/>
          <a:p>
            <a:fld id="{77729B32-A8E4-E843-A3A3-85B818FB9B9F}" type="slidenum">
              <a:rPr lang="en-US" smtClean="0"/>
              <a:t>60</a:t>
            </a:fld>
            <a:endParaRPr lang="en-US"/>
          </a:p>
        </p:txBody>
      </p:sp>
    </p:spTree>
    <p:extLst>
      <p:ext uri="{BB962C8B-B14F-4D97-AF65-F5344CB8AC3E}">
        <p14:creationId xmlns:p14="http://schemas.microsoft.com/office/powerpoint/2010/main" val="20586853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729B32-A8E4-E843-A3A3-85B818FB9B9F}" type="slidenum">
              <a:rPr lang="en-US" smtClean="0"/>
              <a:t>65</a:t>
            </a:fld>
            <a:endParaRPr lang="en-US"/>
          </a:p>
        </p:txBody>
      </p:sp>
    </p:spTree>
    <p:extLst>
      <p:ext uri="{BB962C8B-B14F-4D97-AF65-F5344CB8AC3E}">
        <p14:creationId xmlns:p14="http://schemas.microsoft.com/office/powerpoint/2010/main" val="2912441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Mobility is given, so we focus on the variation among migration</a:t>
            </a:r>
          </a:p>
          <a:p>
            <a:r>
              <a:rPr lang="en-US" dirty="0"/>
              <a:t>If a place is attractive, it increases in-migration, and increases non-migration of current residents; we are not distinguishing the </a:t>
            </a:r>
            <a:r>
              <a:rPr lang="en-US" dirty="0" err="1"/>
              <a:t>twox</a:t>
            </a:r>
            <a:endParaRPr lang="en-US" dirty="0"/>
          </a:p>
          <a:p>
            <a:r>
              <a:rPr lang="en-US" dirty="0"/>
              <a:t>-of course this is a general tendency, not a strictly enforced boundary</a:t>
            </a:r>
          </a:p>
        </p:txBody>
      </p:sp>
      <p:sp>
        <p:nvSpPr>
          <p:cNvPr id="4" name="Slide Number Placeholder 3"/>
          <p:cNvSpPr>
            <a:spLocks noGrp="1"/>
          </p:cNvSpPr>
          <p:nvPr>
            <p:ph type="sldNum" sz="quarter" idx="5"/>
          </p:nvPr>
        </p:nvSpPr>
        <p:spPr/>
        <p:txBody>
          <a:bodyPr/>
          <a:lstStyle/>
          <a:p>
            <a:fld id="{77729B32-A8E4-E843-A3A3-85B818FB9B9F}" type="slidenum">
              <a:rPr lang="en-US" smtClean="0"/>
              <a:t>67</a:t>
            </a:fld>
            <a:endParaRPr lang="en-US"/>
          </a:p>
        </p:txBody>
      </p:sp>
    </p:spTree>
    <p:extLst>
      <p:ext uri="{BB962C8B-B14F-4D97-AF65-F5344CB8AC3E}">
        <p14:creationId xmlns:p14="http://schemas.microsoft.com/office/powerpoint/2010/main" val="1849636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Mainly economists</a:t>
            </a:r>
          </a:p>
          <a:p>
            <a:r>
              <a:rPr lang="en-US" dirty="0"/>
              <a:t>Kudos to journals that publish papers with null results</a:t>
            </a:r>
          </a:p>
          <a:p>
            <a:endParaRPr lang="en-US" dirty="0"/>
          </a:p>
        </p:txBody>
      </p:sp>
      <p:sp>
        <p:nvSpPr>
          <p:cNvPr id="4" name="Slide Number Placeholder 3"/>
          <p:cNvSpPr>
            <a:spLocks noGrp="1"/>
          </p:cNvSpPr>
          <p:nvPr>
            <p:ph type="sldNum" sz="quarter" idx="5"/>
          </p:nvPr>
        </p:nvSpPr>
        <p:spPr/>
        <p:txBody>
          <a:bodyPr/>
          <a:lstStyle/>
          <a:p>
            <a:fld id="{77729B32-A8E4-E843-A3A3-85B818FB9B9F}" type="slidenum">
              <a:rPr lang="en-US" smtClean="0"/>
              <a:t>8</a:t>
            </a:fld>
            <a:endParaRPr lang="en-US"/>
          </a:p>
        </p:txBody>
      </p:sp>
    </p:spTree>
    <p:extLst>
      <p:ext uri="{BB962C8B-B14F-4D97-AF65-F5344CB8AC3E}">
        <p14:creationId xmlns:p14="http://schemas.microsoft.com/office/powerpoint/2010/main" val="86639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 question that is relevant to migration generally speaking, beyond the American context</a:t>
            </a:r>
          </a:p>
          <a:p>
            <a:r>
              <a:rPr lang="en-US" dirty="0"/>
              <a:t>If you open a book or a journal about migration</a:t>
            </a:r>
          </a:p>
        </p:txBody>
      </p:sp>
      <p:sp>
        <p:nvSpPr>
          <p:cNvPr id="4" name="Slide Number Placeholder 3"/>
          <p:cNvSpPr>
            <a:spLocks noGrp="1"/>
          </p:cNvSpPr>
          <p:nvPr>
            <p:ph type="sldNum" sz="quarter" idx="5"/>
          </p:nvPr>
        </p:nvSpPr>
        <p:spPr/>
        <p:txBody>
          <a:bodyPr/>
          <a:lstStyle/>
          <a:p>
            <a:fld id="{77729B32-A8E4-E843-A3A3-85B818FB9B9F}" type="slidenum">
              <a:rPr lang="en-US" smtClean="0"/>
              <a:t>9</a:t>
            </a:fld>
            <a:endParaRPr lang="en-US"/>
          </a:p>
        </p:txBody>
      </p:sp>
    </p:spTree>
    <p:extLst>
      <p:ext uri="{BB962C8B-B14F-4D97-AF65-F5344CB8AC3E}">
        <p14:creationId xmlns:p14="http://schemas.microsoft.com/office/powerpoint/2010/main" val="227864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tweet from a colleague that I found inspiring. I’m going to read it out. </a:t>
            </a:r>
          </a:p>
          <a:p>
            <a:r>
              <a:rPr lang="en-US" dirty="0"/>
              <a:t>It might be a little bit nerdy to make a data-driven personal decision, but this is definitely not a *you* thing</a:t>
            </a:r>
          </a:p>
          <a:p>
            <a:r>
              <a:rPr lang="en-US" dirty="0"/>
              <a:t>---this is especially the case in today's polarized world. But it is nothing new</a:t>
            </a:r>
          </a:p>
          <a:p>
            <a:endParaRPr lang="en-US" dirty="0"/>
          </a:p>
        </p:txBody>
      </p:sp>
      <p:sp>
        <p:nvSpPr>
          <p:cNvPr id="4" name="Slide Number Placeholder 3"/>
          <p:cNvSpPr>
            <a:spLocks noGrp="1"/>
          </p:cNvSpPr>
          <p:nvPr>
            <p:ph type="sldNum" sz="quarter" idx="5"/>
          </p:nvPr>
        </p:nvSpPr>
        <p:spPr/>
        <p:txBody>
          <a:bodyPr/>
          <a:lstStyle/>
          <a:p>
            <a:fld id="{77729B32-A8E4-E843-A3A3-85B818FB9B9F}" type="slidenum">
              <a:rPr lang="en-US" smtClean="0"/>
              <a:t>11</a:t>
            </a:fld>
            <a:endParaRPr lang="en-US"/>
          </a:p>
        </p:txBody>
      </p:sp>
    </p:spTree>
    <p:extLst>
      <p:ext uri="{BB962C8B-B14F-4D97-AF65-F5344CB8AC3E}">
        <p14:creationId xmlns:p14="http://schemas.microsoft.com/office/powerpoint/2010/main" val="2734888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American internal migration case, politics matters because Many policies happen below the federal level: creating a lot of heterogeneities across space</a:t>
            </a:r>
          </a:p>
        </p:txBody>
      </p:sp>
      <p:sp>
        <p:nvSpPr>
          <p:cNvPr id="4" name="Slide Number Placeholder 3"/>
          <p:cNvSpPr>
            <a:spLocks noGrp="1"/>
          </p:cNvSpPr>
          <p:nvPr>
            <p:ph type="sldNum" sz="quarter" idx="5"/>
          </p:nvPr>
        </p:nvSpPr>
        <p:spPr/>
        <p:txBody>
          <a:bodyPr/>
          <a:lstStyle/>
          <a:p>
            <a:fld id="{77729B32-A8E4-E843-A3A3-85B818FB9B9F}" type="slidenum">
              <a:rPr lang="en-US" smtClean="0"/>
              <a:t>12</a:t>
            </a:fld>
            <a:endParaRPr lang="en-US"/>
          </a:p>
        </p:txBody>
      </p:sp>
    </p:spTree>
    <p:extLst>
      <p:ext uri="{BB962C8B-B14F-4D97-AF65-F5344CB8AC3E}">
        <p14:creationId xmlns:p14="http://schemas.microsoft.com/office/powerpoint/2010/main" val="334116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social identity reflects on everyday lives: leisure activities, cultural consumptions. liberals drink latte, and the conservatives hunt birds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Research about Trumpism: why voters support candidates and policies that can actually hurt their own interests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Political consciousness that is strongly attached to the social identity people get from their localities they reside in</a:t>
            </a:r>
          </a:p>
        </p:txBody>
      </p:sp>
      <p:sp>
        <p:nvSpPr>
          <p:cNvPr id="4" name="Slide Number Placeholder 3"/>
          <p:cNvSpPr>
            <a:spLocks noGrp="1"/>
          </p:cNvSpPr>
          <p:nvPr>
            <p:ph type="sldNum" sz="quarter" idx="5"/>
          </p:nvPr>
        </p:nvSpPr>
        <p:spPr/>
        <p:txBody>
          <a:bodyPr/>
          <a:lstStyle/>
          <a:p>
            <a:fld id="{77729B32-A8E4-E843-A3A3-85B818FB9B9F}" type="slidenum">
              <a:rPr lang="en-US" smtClean="0"/>
              <a:t>13</a:t>
            </a:fld>
            <a:endParaRPr lang="en-US"/>
          </a:p>
        </p:txBody>
      </p:sp>
    </p:spTree>
    <p:extLst>
      <p:ext uri="{BB962C8B-B14F-4D97-AF65-F5344CB8AC3E}">
        <p14:creationId xmlns:p14="http://schemas.microsoft.com/office/powerpoint/2010/main" val="3019557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b="1" i="0">
                <a:solidFill>
                  <a:schemeClr val="tx2">
                    <a:lumMod val="75000"/>
                  </a:schemeClr>
                </a:solidFill>
                <a:latin typeface="Arial" panose="020B0604020202020204" pitchFamily="34" charset="0"/>
                <a:cs typeface="Arial" panose="020B0604020202020204" pitchFamily="34" charset="0"/>
              </a:defRPr>
            </a:lvl1pPr>
          </a:lstStyle>
          <a:p>
            <a:r>
              <a:rPr lang="en-US" altLang="zh-CN"/>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sz="3000" b="1">
                <a:solidFill>
                  <a:schemeClr val="tx2">
                    <a:lumMod val="75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Cambria" panose="02040503050406030204" pitchFamily="18" charset="0"/>
              </a:defRPr>
            </a:lvl1pPr>
          </a:lstStyle>
          <a:p>
            <a:fld id="{DD5C28A2-967B-2A44-B1CA-1A3CE16A83A1}" type="datetime1">
              <a:rPr lang="en-US" smtClean="0"/>
              <a:pPr/>
              <a:t>10/1/23</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Cambria" panose="02040503050406030204" pitchFamily="18" charset="0"/>
              </a:defRPr>
            </a:lvl1pPr>
          </a:lstStyle>
          <a:p>
            <a:endParaRPr lang="en-US" dirty="0"/>
          </a:p>
        </p:txBody>
      </p:sp>
      <p:sp>
        <p:nvSpPr>
          <p:cNvPr id="6" name="Slide Number Placeholder 5"/>
          <p:cNvSpPr>
            <a:spLocks noGrp="1"/>
          </p:cNvSpPr>
          <p:nvPr>
            <p:ph type="sldNum" sz="quarter" idx="12"/>
          </p:nvPr>
        </p:nvSpPr>
        <p:spPr>
          <a:xfrm>
            <a:off x="6553200" y="6159817"/>
            <a:ext cx="2133600" cy="365125"/>
          </a:xfrm>
          <a:prstGeom prst="rect">
            <a:avLst/>
          </a:prstGeom>
        </p:spPr>
        <p:txBody>
          <a:bodyPr/>
          <a:lstStyle>
            <a:lvl1pPr>
              <a:defRPr>
                <a:latin typeface="Cambria" panose="02040503050406030204" pitchFamily="18" charset="0"/>
              </a:defRPr>
            </a:lvl1pPr>
          </a:lstStyle>
          <a:p>
            <a:fld id="{EC2C992D-A3D2-C54B-923A-3B2BDA9E719C}" type="slidenum">
              <a:rPr lang="en-US" smtClean="0"/>
              <a:pPr/>
              <a:t>‹#›</a:t>
            </a:fld>
            <a:endParaRPr lang="en-US" dirty="0"/>
          </a:p>
        </p:txBody>
      </p:sp>
    </p:spTree>
    <p:extLst>
      <p:ext uri="{BB962C8B-B14F-4D97-AF65-F5344CB8AC3E}">
        <p14:creationId xmlns:p14="http://schemas.microsoft.com/office/powerpoint/2010/main" val="316547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525963"/>
          </a:xfrm>
          <a:prstGeom prst="rect">
            <a:avLst/>
          </a:prstGeo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p:txBody>
      </p:sp>
      <p:sp>
        <p:nvSpPr>
          <p:cNvPr id="7" name="Title 6">
            <a:extLst>
              <a:ext uri="{FF2B5EF4-FFF2-40B4-BE49-F238E27FC236}">
                <a16:creationId xmlns:a16="http://schemas.microsoft.com/office/drawing/2014/main" id="{2E2ACD9C-60AA-21C4-0BD4-12B8045A7389}"/>
              </a:ext>
            </a:extLst>
          </p:cNvPr>
          <p:cNvSpPr>
            <a:spLocks noGrp="1"/>
          </p:cNvSpPr>
          <p:nvPr>
            <p:ph type="title"/>
          </p:nvPr>
        </p:nvSpPr>
        <p:spPr>
          <a:xfrm>
            <a:off x="0" y="365125"/>
            <a:ext cx="9144000" cy="1325563"/>
          </a:xfrm>
          <a:prstGeom prst="rect">
            <a:avLst/>
          </a:prstGeom>
        </p:spPr>
        <p:txBody>
          <a:bodyPr/>
          <a:lstStyle>
            <a:lvl1pPr>
              <a:defRPr sz="4200" b="1" i="0">
                <a:solidFill>
                  <a:schemeClr val="tx2">
                    <a:lumMod val="75000"/>
                  </a:schemeClr>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F6B67E8A-22EB-FDF2-D6CC-70AA0E129960}"/>
              </a:ext>
            </a:extLst>
          </p:cNvPr>
          <p:cNvSpPr>
            <a:spLocks noGrp="1"/>
          </p:cNvSpPr>
          <p:nvPr>
            <p:ph type="dt" sz="half" idx="10"/>
          </p:nvPr>
        </p:nvSpPr>
        <p:spPr/>
        <p:txBody>
          <a:bodyPr/>
          <a:lstStyle>
            <a:lvl1pPr>
              <a:defRPr>
                <a:latin typeface="Cambria" panose="02040503050406030204" pitchFamily="18" charset="0"/>
              </a:defRPr>
            </a:lvl1pPr>
          </a:lstStyle>
          <a:p>
            <a:fld id="{A1A08D25-AB20-A344-A108-3A8DA3FC0496}" type="datetime1">
              <a:rPr lang="en-US" smtClean="0"/>
              <a:pPr/>
              <a:t>10/1/23</a:t>
            </a:fld>
            <a:endParaRPr lang="en-US" dirty="0"/>
          </a:p>
        </p:txBody>
      </p:sp>
      <p:sp>
        <p:nvSpPr>
          <p:cNvPr id="9" name="Footer Placeholder 8">
            <a:extLst>
              <a:ext uri="{FF2B5EF4-FFF2-40B4-BE49-F238E27FC236}">
                <a16:creationId xmlns:a16="http://schemas.microsoft.com/office/drawing/2014/main" id="{320BDD46-1C69-DCCE-2EAA-1A4325348DD7}"/>
              </a:ext>
            </a:extLst>
          </p:cNvPr>
          <p:cNvSpPr>
            <a:spLocks noGrp="1"/>
          </p:cNvSpPr>
          <p:nvPr>
            <p:ph type="ftr" sz="quarter" idx="11"/>
          </p:nvPr>
        </p:nvSpPr>
        <p:spPr>
          <a:xfrm>
            <a:off x="3124200" y="6258745"/>
            <a:ext cx="2895600" cy="365125"/>
          </a:xfrm>
        </p:spPr>
        <p:txBody>
          <a:bodyPr/>
          <a:lstStyle>
            <a:lvl1pPr>
              <a:defRPr lang="en-US" sz="1200" kern="1200" dirty="0">
                <a:solidFill>
                  <a:schemeClr val="tx1">
                    <a:tint val="75000"/>
                  </a:schemeClr>
                </a:solidFill>
                <a:latin typeface="Cambria" panose="02040503050406030204" pitchFamily="18" charset="0"/>
                <a:ea typeface="+mn-ea"/>
                <a:cs typeface="+mn-cs"/>
              </a:defRPr>
            </a:lvl1pPr>
          </a:lstStyle>
          <a:p>
            <a:endParaRPr lang="en-US" dirty="0"/>
          </a:p>
        </p:txBody>
      </p:sp>
      <p:sp>
        <p:nvSpPr>
          <p:cNvPr id="10" name="Slide Number Placeholder 9">
            <a:extLst>
              <a:ext uri="{FF2B5EF4-FFF2-40B4-BE49-F238E27FC236}">
                <a16:creationId xmlns:a16="http://schemas.microsoft.com/office/drawing/2014/main" id="{179DC429-CF8A-5E03-89F6-C29C4B511B83}"/>
              </a:ext>
            </a:extLst>
          </p:cNvPr>
          <p:cNvSpPr>
            <a:spLocks noGrp="1"/>
          </p:cNvSpPr>
          <p:nvPr>
            <p:ph type="sldNum" sz="quarter" idx="12"/>
          </p:nvPr>
        </p:nvSpPr>
        <p:spPr>
          <a:xfrm>
            <a:off x="6553200" y="6258746"/>
            <a:ext cx="2133600" cy="365125"/>
          </a:xfrm>
        </p:spPr>
        <p:txBody>
          <a:bodyPr/>
          <a:lstStyle>
            <a:lvl1pPr>
              <a:defRPr lang="en-US" sz="1200" kern="1200" smtClean="0">
                <a:solidFill>
                  <a:schemeClr val="tx1">
                    <a:tint val="75000"/>
                  </a:schemeClr>
                </a:solidFill>
                <a:latin typeface="Cambria" panose="02040503050406030204" pitchFamily="18" charset="0"/>
                <a:ea typeface="+mn-ea"/>
                <a:cs typeface="+mn-cs"/>
              </a:defRPr>
            </a:lvl1pPr>
          </a:lstStyle>
          <a:p>
            <a:fld id="{C5EB5B64-243B-AC41-AF55-A7B0E9BF081F}" type="slidenum">
              <a:rPr lang="en-US" smtClean="0"/>
              <a:pPr/>
              <a:t>‹#›</a:t>
            </a:fld>
            <a:endParaRPr lang="en-US" dirty="0"/>
          </a:p>
        </p:txBody>
      </p:sp>
    </p:spTree>
    <p:extLst>
      <p:ext uri="{BB962C8B-B14F-4D97-AF65-F5344CB8AC3E}">
        <p14:creationId xmlns:p14="http://schemas.microsoft.com/office/powerpoint/2010/main" val="3998354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0" y="367348"/>
            <a:ext cx="9144000" cy="1143000"/>
          </a:xfrm>
          <a:prstGeom prst="rect">
            <a:avLst/>
          </a:prstGeom>
        </p:spPr>
        <p:txBody>
          <a:bodyPr/>
          <a:lstStyle>
            <a:lvl1pPr algn="ctr" defTabSz="457200" rtl="0" eaLnBrk="1" latinLnBrk="0" hangingPunct="1">
              <a:spcBef>
                <a:spcPct val="0"/>
              </a:spcBef>
              <a:buNone/>
              <a:defRPr lang="en-US" sz="4200" b="1" i="0" kern="1200" dirty="0">
                <a:solidFill>
                  <a:schemeClr val="tx2">
                    <a:lumMod val="75000"/>
                  </a:schemeClr>
                </a:solidFill>
                <a:latin typeface="Arial" panose="020B0604020202020204" pitchFamily="34" charset="0"/>
                <a:ea typeface="+mj-ea"/>
                <a:cs typeface="Arial" panose="020B0604020202020204" pitchFamily="34" charset="0"/>
              </a:defRPr>
            </a:lvl1pPr>
          </a:lstStyle>
          <a:p>
            <a:r>
              <a:rPr lang="en-US" altLang="zh-CN"/>
              <a:t>Click to edit Master title style</a:t>
            </a:r>
            <a:endParaRPr lang="en-US" dirty="0"/>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b="0" i="0">
                <a:latin typeface="Candara" panose="020E0502030303020204" pitchFamily="34" charset="0"/>
              </a:defRPr>
            </a:lvl1pPr>
            <a:lvl2pPr>
              <a:defRPr sz="2400">
                <a:latin typeface="Candara" panose="020E0502030303020204"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atin typeface="Candara" panose="020E0502030303020204" pitchFamily="34" charset="0"/>
              </a:defRPr>
            </a:lvl1pPr>
            <a:lvl2pPr>
              <a:defRPr sz="2400">
                <a:latin typeface="Candara" panose="020E0502030303020204" pitchFamily="34" charset="0"/>
              </a:defRPr>
            </a:lvl2pPr>
            <a:lvl3pPr>
              <a:defRPr sz="2000">
                <a:latin typeface="Candara" panose="020E0502030303020204" pitchFamily="34" charset="0"/>
              </a:defRPr>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p:txBody>
      </p:sp>
      <p:sp>
        <p:nvSpPr>
          <p:cNvPr id="5" name="Date Placeholder 4"/>
          <p:cNvSpPr>
            <a:spLocks noGrp="1"/>
          </p:cNvSpPr>
          <p:nvPr>
            <p:ph type="dt" sz="half" idx="10"/>
          </p:nvPr>
        </p:nvSpPr>
        <p:spPr/>
        <p:txBody>
          <a:bodyPr/>
          <a:lstStyle>
            <a:lvl1pPr>
              <a:defRPr lang="en-US" sz="1200" kern="1200" smtClean="0">
                <a:solidFill>
                  <a:schemeClr val="tx1">
                    <a:tint val="75000"/>
                  </a:schemeClr>
                </a:solidFill>
                <a:latin typeface="Cambria" panose="02040503050406030204" pitchFamily="18" charset="0"/>
                <a:ea typeface="+mn-ea"/>
                <a:cs typeface="+mn-cs"/>
              </a:defRPr>
            </a:lvl1pPr>
          </a:lstStyle>
          <a:p>
            <a:fld id="{A5CF7C65-BF86-8743-B8F9-31C714769B4E}" type="datetime1">
              <a:rPr lang="en-US" smtClean="0"/>
              <a:pPr/>
              <a:t>10/1/23</a:t>
            </a:fld>
            <a:endParaRPr lang="en-US" dirty="0"/>
          </a:p>
        </p:txBody>
      </p:sp>
      <p:sp>
        <p:nvSpPr>
          <p:cNvPr id="8" name="Footer Placeholder 8">
            <a:extLst>
              <a:ext uri="{FF2B5EF4-FFF2-40B4-BE49-F238E27FC236}">
                <a16:creationId xmlns:a16="http://schemas.microsoft.com/office/drawing/2014/main" id="{3FAE2963-D9B3-48D1-AC4B-816A79223EFA}"/>
              </a:ext>
            </a:extLst>
          </p:cNvPr>
          <p:cNvSpPr>
            <a:spLocks noGrp="1"/>
          </p:cNvSpPr>
          <p:nvPr>
            <p:ph type="ftr" sz="quarter" idx="11"/>
          </p:nvPr>
        </p:nvSpPr>
        <p:spPr>
          <a:xfrm>
            <a:off x="3124200" y="6258745"/>
            <a:ext cx="2895600" cy="365125"/>
          </a:xfrm>
        </p:spPr>
        <p:txBody>
          <a:bodyPr/>
          <a:lstStyle>
            <a:lvl1pPr>
              <a:defRPr lang="en-US" sz="1200" kern="1200" dirty="0">
                <a:solidFill>
                  <a:schemeClr val="tx1">
                    <a:tint val="75000"/>
                  </a:schemeClr>
                </a:solidFill>
                <a:latin typeface="Cambria" panose="02040503050406030204" pitchFamily="18" charset="0"/>
                <a:ea typeface="+mn-ea"/>
                <a:cs typeface="+mn-cs"/>
              </a:defRPr>
            </a:lvl1pPr>
          </a:lstStyle>
          <a:p>
            <a:endParaRPr lang="en-US" dirty="0"/>
          </a:p>
        </p:txBody>
      </p:sp>
      <p:sp>
        <p:nvSpPr>
          <p:cNvPr id="9" name="Slide Number Placeholder 9">
            <a:extLst>
              <a:ext uri="{FF2B5EF4-FFF2-40B4-BE49-F238E27FC236}">
                <a16:creationId xmlns:a16="http://schemas.microsoft.com/office/drawing/2014/main" id="{913469F7-14E8-F0A4-8494-2FB6ECEEE364}"/>
              </a:ext>
            </a:extLst>
          </p:cNvPr>
          <p:cNvSpPr>
            <a:spLocks noGrp="1"/>
          </p:cNvSpPr>
          <p:nvPr>
            <p:ph type="sldNum" sz="quarter" idx="12"/>
          </p:nvPr>
        </p:nvSpPr>
        <p:spPr>
          <a:xfrm>
            <a:off x="6553200" y="6258746"/>
            <a:ext cx="2133600" cy="365125"/>
          </a:xfrm>
        </p:spPr>
        <p:txBody>
          <a:bodyPr/>
          <a:lstStyle>
            <a:lvl1pPr>
              <a:defRPr lang="en-US" sz="1200" kern="1200" smtClean="0">
                <a:solidFill>
                  <a:schemeClr val="tx1">
                    <a:tint val="75000"/>
                  </a:schemeClr>
                </a:solidFill>
                <a:latin typeface="Cambria" panose="02040503050406030204" pitchFamily="18" charset="0"/>
                <a:ea typeface="+mn-ea"/>
                <a:cs typeface="+mn-cs"/>
              </a:defRPr>
            </a:lvl1pPr>
          </a:lstStyle>
          <a:p>
            <a:fld id="{C5EB5B64-243B-AC41-AF55-A7B0E9BF081F}" type="slidenum">
              <a:rPr lang="en-US" smtClean="0"/>
              <a:pPr/>
              <a:t>‹#›</a:t>
            </a:fld>
            <a:endParaRPr lang="en-US" dirty="0"/>
          </a:p>
        </p:txBody>
      </p:sp>
    </p:spTree>
    <p:extLst>
      <p:ext uri="{BB962C8B-B14F-4D97-AF65-F5344CB8AC3E}">
        <p14:creationId xmlns:p14="http://schemas.microsoft.com/office/powerpoint/2010/main" val="2007380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0" y="367348"/>
            <a:ext cx="9144000" cy="1143000"/>
          </a:xfrm>
          <a:prstGeom prst="rect">
            <a:avLst/>
          </a:prstGeom>
        </p:spPr>
        <p:txBody>
          <a:bodyPr/>
          <a:lstStyle>
            <a:lvl1pPr algn="ctr" defTabSz="457200" rtl="0" eaLnBrk="1" latinLnBrk="0" hangingPunct="1">
              <a:spcBef>
                <a:spcPct val="0"/>
              </a:spcBef>
              <a:buNone/>
              <a:defRPr lang="en-US" sz="4200" b="1" i="0" kern="1200" dirty="0">
                <a:solidFill>
                  <a:schemeClr val="tx2">
                    <a:lumMod val="75000"/>
                  </a:schemeClr>
                </a:solidFill>
                <a:latin typeface="Arial" panose="020B0604020202020204" pitchFamily="34" charset="0"/>
                <a:ea typeface="+mj-ea"/>
                <a:cs typeface="Arial" panose="020B0604020202020204" pitchFamily="34" charset="0"/>
              </a:defRPr>
            </a:lvl1pPr>
          </a:lstStyle>
          <a:p>
            <a:r>
              <a:rPr lang="en-US" altLang="zh-CN"/>
              <a:t>Click to edit Master title style</a:t>
            </a:r>
            <a:endParaRPr lang="en-US" dirty="0"/>
          </a:p>
        </p:txBody>
      </p:sp>
      <p:sp>
        <p:nvSpPr>
          <p:cNvPr id="3" name="Text Placeholder 2"/>
          <p:cNvSpPr>
            <a:spLocks noGrp="1"/>
          </p:cNvSpPr>
          <p:nvPr>
            <p:ph type="body" idx="1"/>
          </p:nvPr>
        </p:nvSpPr>
        <p:spPr>
          <a:xfrm>
            <a:off x="457200" y="162782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286127"/>
            <a:ext cx="4040188" cy="3951288"/>
          </a:xfrm>
          <a:prstGeom prst="rect">
            <a:avLst/>
          </a:prstGeom>
        </p:spPr>
        <p:txBody>
          <a:bodyPr/>
          <a:lstStyle>
            <a:lvl1pPr>
              <a:defRPr sz="2400">
                <a:latin typeface="Candara" panose="020E0502030303020204" pitchFamily="34" charset="0"/>
              </a:defRPr>
            </a:lvl1pPr>
            <a:lvl2pPr>
              <a:defRPr sz="2000">
                <a:latin typeface="Candara" panose="020E0502030303020204" pitchFamily="34" charset="0"/>
              </a:defRPr>
            </a:lvl2pPr>
            <a:lvl3pPr>
              <a:defRPr sz="1800">
                <a:latin typeface="Candara" panose="020E0502030303020204" pitchFamily="34" charset="0"/>
              </a:defRPr>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p:txBody>
      </p:sp>
      <p:sp>
        <p:nvSpPr>
          <p:cNvPr id="5" name="Text Placeholder 4"/>
          <p:cNvSpPr>
            <a:spLocks noGrp="1"/>
          </p:cNvSpPr>
          <p:nvPr>
            <p:ph type="body" sz="quarter" idx="3"/>
          </p:nvPr>
        </p:nvSpPr>
        <p:spPr>
          <a:xfrm>
            <a:off x="4645025" y="162782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286127"/>
            <a:ext cx="4041775" cy="3951288"/>
          </a:xfrm>
          <a:prstGeom prst="rect">
            <a:avLst/>
          </a:prstGeom>
        </p:spPr>
        <p:txBody>
          <a:bodyPr/>
          <a:lstStyle>
            <a:lvl1pPr>
              <a:defRPr sz="2400">
                <a:latin typeface="Candara" panose="020E0502030303020204" pitchFamily="34" charset="0"/>
              </a:defRPr>
            </a:lvl1pPr>
            <a:lvl2pPr>
              <a:defRPr sz="2000">
                <a:latin typeface="Candara" panose="020E0502030303020204" pitchFamily="34" charset="0"/>
              </a:defRPr>
            </a:lvl2pPr>
            <a:lvl3pPr>
              <a:defRPr sz="1800">
                <a:latin typeface="Candara" panose="020E0502030303020204" pitchFamily="34" charset="0"/>
              </a:defRPr>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p:txBody>
      </p:sp>
      <p:sp>
        <p:nvSpPr>
          <p:cNvPr id="7" name="Date Placeholder 6"/>
          <p:cNvSpPr>
            <a:spLocks noGrp="1"/>
          </p:cNvSpPr>
          <p:nvPr>
            <p:ph type="dt" sz="half" idx="10"/>
          </p:nvPr>
        </p:nvSpPr>
        <p:spPr/>
        <p:txBody>
          <a:bodyPr/>
          <a:lstStyle>
            <a:lvl1pPr>
              <a:defRPr lang="en-US" sz="1200" kern="1200" smtClean="0">
                <a:solidFill>
                  <a:schemeClr val="tx1">
                    <a:tint val="75000"/>
                  </a:schemeClr>
                </a:solidFill>
                <a:latin typeface="Cambria" panose="02040503050406030204" pitchFamily="18" charset="0"/>
                <a:ea typeface="+mn-ea"/>
                <a:cs typeface="+mn-cs"/>
              </a:defRPr>
            </a:lvl1pPr>
          </a:lstStyle>
          <a:p>
            <a:fld id="{AF941553-22F8-294C-A5EA-DFE177D072CA}" type="datetime1">
              <a:rPr lang="en-US" smtClean="0"/>
              <a:pPr/>
              <a:t>10/1/23</a:t>
            </a:fld>
            <a:endParaRPr lang="en-US" dirty="0"/>
          </a:p>
        </p:txBody>
      </p:sp>
      <p:sp>
        <p:nvSpPr>
          <p:cNvPr id="10" name="Footer Placeholder 8">
            <a:extLst>
              <a:ext uri="{FF2B5EF4-FFF2-40B4-BE49-F238E27FC236}">
                <a16:creationId xmlns:a16="http://schemas.microsoft.com/office/drawing/2014/main" id="{CB18D741-CE67-0CC0-29BE-CF84B7C6CC40}"/>
              </a:ext>
            </a:extLst>
          </p:cNvPr>
          <p:cNvSpPr>
            <a:spLocks noGrp="1"/>
          </p:cNvSpPr>
          <p:nvPr>
            <p:ph type="ftr" sz="quarter" idx="11"/>
          </p:nvPr>
        </p:nvSpPr>
        <p:spPr>
          <a:xfrm>
            <a:off x="3124200" y="6258745"/>
            <a:ext cx="2895600" cy="365125"/>
          </a:xfrm>
        </p:spPr>
        <p:txBody>
          <a:bodyPr/>
          <a:lstStyle>
            <a:lvl1pPr>
              <a:defRPr lang="en-US" sz="1200" kern="1200" dirty="0">
                <a:solidFill>
                  <a:schemeClr val="tx1">
                    <a:tint val="75000"/>
                  </a:schemeClr>
                </a:solidFill>
                <a:latin typeface="Cambria" panose="02040503050406030204" pitchFamily="18" charset="0"/>
                <a:ea typeface="+mn-ea"/>
                <a:cs typeface="+mn-cs"/>
              </a:defRPr>
            </a:lvl1pPr>
          </a:lstStyle>
          <a:p>
            <a:endParaRPr lang="en-US" dirty="0"/>
          </a:p>
        </p:txBody>
      </p:sp>
      <p:sp>
        <p:nvSpPr>
          <p:cNvPr id="11" name="Slide Number Placeholder 9">
            <a:extLst>
              <a:ext uri="{FF2B5EF4-FFF2-40B4-BE49-F238E27FC236}">
                <a16:creationId xmlns:a16="http://schemas.microsoft.com/office/drawing/2014/main" id="{201D00C0-D56C-A5DC-261E-366E317F3CD1}"/>
              </a:ext>
            </a:extLst>
          </p:cNvPr>
          <p:cNvSpPr>
            <a:spLocks noGrp="1"/>
          </p:cNvSpPr>
          <p:nvPr>
            <p:ph type="sldNum" sz="quarter" idx="12"/>
          </p:nvPr>
        </p:nvSpPr>
        <p:spPr>
          <a:xfrm>
            <a:off x="6553200" y="6258746"/>
            <a:ext cx="2133600" cy="365125"/>
          </a:xfrm>
        </p:spPr>
        <p:txBody>
          <a:bodyPr/>
          <a:lstStyle>
            <a:lvl1pPr>
              <a:defRPr lang="en-US" sz="1200" kern="1200" smtClean="0">
                <a:solidFill>
                  <a:schemeClr val="tx1">
                    <a:tint val="75000"/>
                  </a:schemeClr>
                </a:solidFill>
                <a:latin typeface="Cambria" panose="02040503050406030204" pitchFamily="18" charset="0"/>
                <a:ea typeface="+mn-ea"/>
                <a:cs typeface="+mn-cs"/>
              </a:defRPr>
            </a:lvl1pPr>
          </a:lstStyle>
          <a:p>
            <a:fld id="{C5EB5B64-243B-AC41-AF55-A7B0E9BF081F}" type="slidenum">
              <a:rPr lang="en-US" smtClean="0"/>
              <a:pPr/>
              <a:t>‹#›</a:t>
            </a:fld>
            <a:endParaRPr lang="en-US" dirty="0"/>
          </a:p>
        </p:txBody>
      </p:sp>
    </p:spTree>
    <p:extLst>
      <p:ext uri="{BB962C8B-B14F-4D97-AF65-F5344CB8AC3E}">
        <p14:creationId xmlns:p14="http://schemas.microsoft.com/office/powerpoint/2010/main" val="385292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365760"/>
            <a:ext cx="3008313" cy="1162050"/>
          </a:xfrm>
          <a:prstGeom prst="rect">
            <a:avLst/>
          </a:prstGeom>
        </p:spPr>
        <p:txBody>
          <a:bodyPr anchor="b"/>
          <a:lstStyle>
            <a:lvl1pPr algn="ctr" defTabSz="457200" rtl="0" eaLnBrk="1" latinLnBrk="0" hangingPunct="1">
              <a:spcBef>
                <a:spcPct val="0"/>
              </a:spcBef>
              <a:buNone/>
              <a:defRPr lang="en-US" sz="2800" b="1" i="0" kern="1200" dirty="0">
                <a:solidFill>
                  <a:schemeClr val="tx2">
                    <a:lumMod val="75000"/>
                  </a:schemeClr>
                </a:solidFill>
                <a:latin typeface="Arial" panose="020B0604020202020204" pitchFamily="34" charset="0"/>
                <a:ea typeface="+mj-ea"/>
                <a:cs typeface="Arial" panose="020B0604020202020204" pitchFamily="34" charset="0"/>
              </a:defRPr>
            </a:lvl1pPr>
          </a:lstStyle>
          <a:p>
            <a:r>
              <a:rPr lang="en-US" altLang="zh-CN"/>
              <a:t>Click to edit Master title style</a:t>
            </a:r>
            <a:endParaRPr lang="en-US" dirty="0"/>
          </a:p>
        </p:txBody>
      </p:sp>
      <p:sp>
        <p:nvSpPr>
          <p:cNvPr id="3" name="Content Placeholder 2"/>
          <p:cNvSpPr>
            <a:spLocks noGrp="1"/>
          </p:cNvSpPr>
          <p:nvPr>
            <p:ph idx="1"/>
          </p:nvPr>
        </p:nvSpPr>
        <p:spPr>
          <a:xfrm>
            <a:off x="3575050" y="375031"/>
            <a:ext cx="5111750" cy="5853113"/>
          </a:xfrm>
          <a:prstGeom prst="rect">
            <a:avLst/>
          </a:prstGeom>
        </p:spPr>
        <p:txBody>
          <a:bodyPr/>
          <a:lstStyle>
            <a:lvl1pPr>
              <a:defRPr sz="3200">
                <a:latin typeface="Candara" panose="020E0502030303020204" pitchFamily="34" charset="0"/>
              </a:defRPr>
            </a:lvl1pPr>
            <a:lvl2pPr>
              <a:defRPr sz="2800">
                <a:latin typeface="Candara" panose="020E0502030303020204" pitchFamily="34" charset="0"/>
              </a:defRPr>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p:txBody>
      </p:sp>
      <p:sp>
        <p:nvSpPr>
          <p:cNvPr id="4" name="Text Placeholder 3"/>
          <p:cNvSpPr>
            <a:spLocks noGrp="1"/>
          </p:cNvSpPr>
          <p:nvPr>
            <p:ph type="body" sz="half" idx="2"/>
          </p:nvPr>
        </p:nvSpPr>
        <p:spPr>
          <a:xfrm>
            <a:off x="457200" y="1537081"/>
            <a:ext cx="3008313" cy="4691063"/>
          </a:xfrm>
          <a:prstGeom prst="rect">
            <a:avLst/>
          </a:prstGeom>
        </p:spPr>
        <p:txBody>
          <a:bodyPr/>
          <a:lstStyle>
            <a:lvl1pPr marL="0" indent="0">
              <a:buNone/>
              <a:defRPr sz="1400">
                <a:latin typeface="Candara" panose="020E0502030303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lvl1pPr>
              <a:defRPr>
                <a:latin typeface="Cambria" panose="02040503050406030204" pitchFamily="18" charset="0"/>
              </a:defRPr>
            </a:lvl1pPr>
          </a:lstStyle>
          <a:p>
            <a:fld id="{C400C0AF-4645-1245-A2A8-80FE4C463D94}" type="datetime1">
              <a:rPr lang="en-US" smtClean="0"/>
              <a:pPr/>
              <a:t>10/1/23</a:t>
            </a:fld>
            <a:endParaRPr lang="en-US" dirty="0"/>
          </a:p>
        </p:txBody>
      </p:sp>
      <p:sp>
        <p:nvSpPr>
          <p:cNvPr id="8" name="Footer Placeholder 8">
            <a:extLst>
              <a:ext uri="{FF2B5EF4-FFF2-40B4-BE49-F238E27FC236}">
                <a16:creationId xmlns:a16="http://schemas.microsoft.com/office/drawing/2014/main" id="{C7AF82A7-0792-82B8-C42F-CA61145A2957}"/>
              </a:ext>
            </a:extLst>
          </p:cNvPr>
          <p:cNvSpPr>
            <a:spLocks noGrp="1"/>
          </p:cNvSpPr>
          <p:nvPr>
            <p:ph type="ftr" sz="quarter" idx="11"/>
          </p:nvPr>
        </p:nvSpPr>
        <p:spPr>
          <a:xfrm>
            <a:off x="3124200" y="6258745"/>
            <a:ext cx="2895600" cy="365125"/>
          </a:xfrm>
        </p:spPr>
        <p:txBody>
          <a:bodyPr/>
          <a:lstStyle>
            <a:lvl1pPr>
              <a:defRPr lang="en-US" sz="1200" kern="1200" dirty="0">
                <a:solidFill>
                  <a:schemeClr val="tx1">
                    <a:tint val="75000"/>
                  </a:schemeClr>
                </a:solidFill>
                <a:latin typeface="Cambria" panose="02040503050406030204" pitchFamily="18" charset="0"/>
                <a:ea typeface="+mn-ea"/>
                <a:cs typeface="+mn-cs"/>
              </a:defRPr>
            </a:lvl1pPr>
          </a:lstStyle>
          <a:p>
            <a:endParaRPr lang="en-US" dirty="0"/>
          </a:p>
        </p:txBody>
      </p:sp>
      <p:sp>
        <p:nvSpPr>
          <p:cNvPr id="9" name="Slide Number Placeholder 9">
            <a:extLst>
              <a:ext uri="{FF2B5EF4-FFF2-40B4-BE49-F238E27FC236}">
                <a16:creationId xmlns:a16="http://schemas.microsoft.com/office/drawing/2014/main" id="{2D41B0B7-E42F-B50F-AF33-978D48DB02B1}"/>
              </a:ext>
            </a:extLst>
          </p:cNvPr>
          <p:cNvSpPr>
            <a:spLocks noGrp="1"/>
          </p:cNvSpPr>
          <p:nvPr>
            <p:ph type="sldNum" sz="quarter" idx="12"/>
          </p:nvPr>
        </p:nvSpPr>
        <p:spPr>
          <a:xfrm>
            <a:off x="6553200" y="6258746"/>
            <a:ext cx="2133600" cy="365125"/>
          </a:xfrm>
        </p:spPr>
        <p:txBody>
          <a:bodyPr/>
          <a:lstStyle>
            <a:lvl1pPr>
              <a:defRPr lang="en-US" sz="1200" kern="1200" smtClean="0">
                <a:solidFill>
                  <a:schemeClr val="tx1">
                    <a:tint val="75000"/>
                  </a:schemeClr>
                </a:solidFill>
                <a:latin typeface="Cambria" panose="02040503050406030204" pitchFamily="18" charset="0"/>
                <a:ea typeface="+mn-ea"/>
                <a:cs typeface="+mn-cs"/>
              </a:defRPr>
            </a:lvl1pPr>
          </a:lstStyle>
          <a:p>
            <a:fld id="{C5EB5B64-243B-AC41-AF55-A7B0E9BF081F}" type="slidenum">
              <a:rPr lang="en-US" smtClean="0"/>
              <a:pPr/>
              <a:t>‹#›</a:t>
            </a:fld>
            <a:endParaRPr lang="en-US" dirty="0"/>
          </a:p>
        </p:txBody>
      </p:sp>
    </p:spTree>
    <p:extLst>
      <p:ext uri="{BB962C8B-B14F-4D97-AF65-F5344CB8AC3E}">
        <p14:creationId xmlns:p14="http://schemas.microsoft.com/office/powerpoint/2010/main" val="2709762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lang="en-US" sz="4000" b="1" i="0" kern="1200" dirty="0">
                <a:solidFill>
                  <a:schemeClr val="tx2">
                    <a:lumMod val="75000"/>
                  </a:schemeClr>
                </a:solidFill>
                <a:latin typeface="Arial" panose="020B0604020202020204" pitchFamily="34" charset="0"/>
                <a:ea typeface="+mj-ea"/>
                <a:cs typeface="Arial" panose="020B0604020202020204" pitchFamily="34" charset="0"/>
              </a:defRPr>
            </a:lvl1pPr>
          </a:lstStyle>
          <a:p>
            <a:r>
              <a:rPr lang="en-US" altLang="zh-CN"/>
              <a:t>Click to edit Master title style</a:t>
            </a:r>
            <a:endParaRPr lang="en-US" dirty="0"/>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atin typeface="Candara" panose="020E0502030303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atin typeface="Candara" panose="020E0502030303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lvl1pPr>
              <a:defRPr>
                <a:latin typeface="Cambria" panose="02040503050406030204" pitchFamily="18" charset="0"/>
              </a:defRPr>
            </a:lvl1pPr>
          </a:lstStyle>
          <a:p>
            <a:fld id="{0FD257F3-5645-B540-AEF5-75249652EE33}" type="datetime1">
              <a:rPr lang="en-US" smtClean="0"/>
              <a:pPr/>
              <a:t>10/1/23</a:t>
            </a:fld>
            <a:endParaRPr lang="en-US" dirty="0"/>
          </a:p>
        </p:txBody>
      </p:sp>
      <p:sp>
        <p:nvSpPr>
          <p:cNvPr id="8" name="Footer Placeholder 8">
            <a:extLst>
              <a:ext uri="{FF2B5EF4-FFF2-40B4-BE49-F238E27FC236}">
                <a16:creationId xmlns:a16="http://schemas.microsoft.com/office/drawing/2014/main" id="{EE0584EA-6E94-5AF0-D4BE-EBCC6E886932}"/>
              </a:ext>
            </a:extLst>
          </p:cNvPr>
          <p:cNvSpPr>
            <a:spLocks noGrp="1"/>
          </p:cNvSpPr>
          <p:nvPr>
            <p:ph type="ftr" sz="quarter" idx="11"/>
          </p:nvPr>
        </p:nvSpPr>
        <p:spPr>
          <a:xfrm>
            <a:off x="3124200" y="6258745"/>
            <a:ext cx="2895600" cy="365125"/>
          </a:xfrm>
        </p:spPr>
        <p:txBody>
          <a:bodyPr/>
          <a:lstStyle>
            <a:lvl1pPr>
              <a:defRPr lang="en-US" sz="1200" kern="1200" dirty="0">
                <a:solidFill>
                  <a:schemeClr val="tx1">
                    <a:tint val="75000"/>
                  </a:schemeClr>
                </a:solidFill>
                <a:latin typeface="Cambria" panose="02040503050406030204" pitchFamily="18" charset="0"/>
                <a:ea typeface="+mn-ea"/>
                <a:cs typeface="+mn-cs"/>
              </a:defRPr>
            </a:lvl1pPr>
          </a:lstStyle>
          <a:p>
            <a:endParaRPr lang="en-US" dirty="0"/>
          </a:p>
        </p:txBody>
      </p:sp>
      <p:sp>
        <p:nvSpPr>
          <p:cNvPr id="9" name="Slide Number Placeholder 9">
            <a:extLst>
              <a:ext uri="{FF2B5EF4-FFF2-40B4-BE49-F238E27FC236}">
                <a16:creationId xmlns:a16="http://schemas.microsoft.com/office/drawing/2014/main" id="{E9315A5C-20CC-F915-FB3C-43E6EAA7CB95}"/>
              </a:ext>
            </a:extLst>
          </p:cNvPr>
          <p:cNvSpPr>
            <a:spLocks noGrp="1"/>
          </p:cNvSpPr>
          <p:nvPr>
            <p:ph type="sldNum" sz="quarter" idx="12"/>
          </p:nvPr>
        </p:nvSpPr>
        <p:spPr>
          <a:xfrm>
            <a:off x="6553200" y="6258746"/>
            <a:ext cx="2133600" cy="365125"/>
          </a:xfrm>
        </p:spPr>
        <p:txBody>
          <a:bodyPr/>
          <a:lstStyle>
            <a:lvl1pPr>
              <a:defRPr lang="en-US" sz="1200" kern="1200" smtClean="0">
                <a:solidFill>
                  <a:schemeClr val="tx1">
                    <a:tint val="75000"/>
                  </a:schemeClr>
                </a:solidFill>
                <a:latin typeface="Cambria" panose="02040503050406030204" pitchFamily="18" charset="0"/>
                <a:ea typeface="+mn-ea"/>
                <a:cs typeface="+mn-cs"/>
              </a:defRPr>
            </a:lvl1pPr>
          </a:lstStyle>
          <a:p>
            <a:fld id="{C5EB5B64-243B-AC41-AF55-A7B0E9BF081F}" type="slidenum">
              <a:rPr lang="en-US" smtClean="0"/>
              <a:pPr/>
              <a:t>‹#›</a:t>
            </a:fld>
            <a:endParaRPr lang="en-US" dirty="0"/>
          </a:p>
        </p:txBody>
      </p:sp>
    </p:spTree>
    <p:extLst>
      <p:ext uri="{BB962C8B-B14F-4D97-AF65-F5344CB8AC3E}">
        <p14:creationId xmlns:p14="http://schemas.microsoft.com/office/powerpoint/2010/main" val="1058248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457200" y="358077"/>
            <a:ext cx="8229600" cy="1143000"/>
          </a:xfrm>
          <a:prstGeom prst="rect">
            <a:avLst/>
          </a:prstGeom>
        </p:spPr>
        <p:txBody>
          <a:bodyPr/>
          <a:lstStyle>
            <a:lvl1pPr algn="ctr" defTabSz="457200" rtl="0" eaLnBrk="1" latinLnBrk="0" hangingPunct="1">
              <a:spcBef>
                <a:spcPct val="0"/>
              </a:spcBef>
              <a:buNone/>
              <a:defRPr lang="en-US" sz="4400" b="1" i="0" kern="1200" dirty="0">
                <a:solidFill>
                  <a:schemeClr val="tx2">
                    <a:lumMod val="75000"/>
                  </a:schemeClr>
                </a:solidFill>
                <a:latin typeface="Arial" panose="020B0604020202020204" pitchFamily="34" charset="0"/>
                <a:ea typeface="+mj-ea"/>
                <a:cs typeface="Arial" panose="020B0604020202020204" pitchFamily="34" charset="0"/>
              </a:defRPr>
            </a:lvl1pPr>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lvl1pPr>
              <a:defRPr>
                <a:latin typeface="Candara" panose="020E0502030303020204" pitchFamily="34" charset="0"/>
              </a:defRPr>
            </a:lvl1pPr>
          </a:lstStyle>
          <a:p>
            <a:pPr lvl="0"/>
            <a:r>
              <a:rPr lang="en-US" altLang="zh-CN"/>
              <a:t>Click to edit Master text styles</a:t>
            </a:r>
          </a:p>
          <a:p>
            <a:pPr lvl="1"/>
            <a:r>
              <a:rPr lang="en-US" altLang="zh-CN"/>
              <a:t>Second level</a:t>
            </a:r>
          </a:p>
        </p:txBody>
      </p:sp>
      <p:sp>
        <p:nvSpPr>
          <p:cNvPr id="4" name="Date Placeholder 3"/>
          <p:cNvSpPr>
            <a:spLocks noGrp="1"/>
          </p:cNvSpPr>
          <p:nvPr>
            <p:ph type="dt" sz="half" idx="10"/>
          </p:nvPr>
        </p:nvSpPr>
        <p:spPr/>
        <p:txBody>
          <a:bodyPr/>
          <a:lstStyle/>
          <a:p>
            <a:fld id="{5A665189-E7F6-4940-83A1-D08C7666959D}" type="datetime1">
              <a:rPr lang="en-US" smtClean="0"/>
              <a:t>10/1/23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B5B64-243B-AC41-AF55-A7B0E9BF081F}" type="slidenum">
              <a:rPr lang="en-US" smtClean="0"/>
              <a:t>‹#›</a:t>
            </a:fld>
            <a:endParaRPr lang="en-US"/>
          </a:p>
        </p:txBody>
      </p:sp>
    </p:spTree>
    <p:extLst>
      <p:ext uri="{BB962C8B-B14F-4D97-AF65-F5344CB8AC3E}">
        <p14:creationId xmlns:p14="http://schemas.microsoft.com/office/powerpoint/2010/main" val="1220368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lvl1pPr>
              <a:defRPr b="1">
                <a:solidFill>
                  <a:schemeClr val="tx2">
                    <a:lumMod val="75000"/>
                  </a:schemeClr>
                </a:solidFill>
              </a:defRPr>
            </a:lvl1pPr>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lvl1pPr>
              <a:defRPr>
                <a:latin typeface="Candara" panose="020E0502030303020204" pitchFamily="34" charset="0"/>
              </a:defRPr>
            </a:lvl1pPr>
          </a:lstStyle>
          <a:p>
            <a:pPr lvl="0"/>
            <a:r>
              <a:rPr lang="en-US" altLang="zh-CN"/>
              <a:t>Click to edit Master text styles</a:t>
            </a:r>
          </a:p>
          <a:p>
            <a:pPr lvl="1"/>
            <a:r>
              <a:rPr lang="en-US" altLang="zh-CN"/>
              <a:t>Second level</a:t>
            </a:r>
          </a:p>
        </p:txBody>
      </p:sp>
      <p:sp>
        <p:nvSpPr>
          <p:cNvPr id="4" name="Date Placeholder 3"/>
          <p:cNvSpPr>
            <a:spLocks noGrp="1"/>
          </p:cNvSpPr>
          <p:nvPr>
            <p:ph type="dt" sz="half" idx="10"/>
          </p:nvPr>
        </p:nvSpPr>
        <p:spPr/>
        <p:txBody>
          <a:bodyPr/>
          <a:lstStyle/>
          <a:p>
            <a:fld id="{99721CD1-3A45-484A-A21D-596ED07CB159}" type="datetime1">
              <a:rPr lang="en-US" smtClean="0"/>
              <a:t>10/1/23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B5B64-243B-AC41-AF55-A7B0E9BF081F}" type="slidenum">
              <a:rPr lang="en-US" smtClean="0"/>
              <a:t>‹#›</a:t>
            </a:fld>
            <a:endParaRPr lang="en-US"/>
          </a:p>
        </p:txBody>
      </p:sp>
    </p:spTree>
    <p:extLst>
      <p:ext uri="{BB962C8B-B14F-4D97-AF65-F5344CB8AC3E}">
        <p14:creationId xmlns:p14="http://schemas.microsoft.com/office/powerpoint/2010/main" val="1237979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b="1" i="0">
                <a:solidFill>
                  <a:schemeClr val="tx2">
                    <a:lumMod val="75000"/>
                  </a:schemeClr>
                </a:solidFill>
                <a:latin typeface="Arial" panose="020B0604020202020204" pitchFamily="34" charset="0"/>
                <a:cs typeface="Arial" panose="020B0604020202020204" pitchFamily="34" charset="0"/>
              </a:defRPr>
            </a:lvl1pPr>
          </a:lstStyle>
          <a:p>
            <a:r>
              <a:rPr lang="en-US" altLang="zh-CN"/>
              <a:t>Click to edit Master title style</a:t>
            </a: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sz="3000" b="1">
                <a:solidFill>
                  <a:schemeClr val="tx2">
                    <a:lumMod val="75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Cambria" panose="02040503050406030204" pitchFamily="18" charset="0"/>
              </a:defRPr>
            </a:lvl1pPr>
          </a:lstStyle>
          <a:p>
            <a:fld id="{DD5C28A2-967B-2A44-B1CA-1A3CE16A83A1}" type="datetime1">
              <a:rPr lang="en-US" smtClean="0"/>
              <a:pPr/>
              <a:t>10/1/23</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Cambria" panose="02040503050406030204" pitchFamily="18" charset="0"/>
              </a:defRPr>
            </a:lvl1p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Cambria" panose="02040503050406030204" pitchFamily="18" charset="0"/>
              </a:defRPr>
            </a:lvl1pPr>
          </a:lstStyle>
          <a:p>
            <a:fld id="{EC2C992D-A3D2-C54B-923A-3B2BDA9E719C}" type="slidenum">
              <a:rPr lang="en-US" smtClean="0"/>
              <a:pPr/>
              <a:t>‹#›</a:t>
            </a:fld>
            <a:endParaRPr lang="en-US" dirty="0"/>
          </a:p>
        </p:txBody>
      </p:sp>
    </p:spTree>
    <p:extLst>
      <p:ext uri="{BB962C8B-B14F-4D97-AF65-F5344CB8AC3E}">
        <p14:creationId xmlns:p14="http://schemas.microsoft.com/office/powerpoint/2010/main" val="3616714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alphaModFix amt="10000"/>
            <a:lum/>
          </a:blip>
          <a:srcRect/>
          <a:tile tx="0" ty="0" sx="100000" sy="100000" flip="none" algn="tr"/>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a:defRPr>
            </a:lvl1pPr>
          </a:lstStyle>
          <a:p>
            <a:fld id="{A1A08D25-AB20-A344-A108-3A8DA3FC0496}" type="datetime1">
              <a:rPr lang="en-US" smtClean="0"/>
              <a:t>10/1/23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defRPr>
            </a:lvl1pPr>
          </a:lstStyle>
          <a:p>
            <a:fld id="{C5EB5B64-243B-AC41-AF55-A7B0E9BF081F}" type="slidenum">
              <a:rPr lang="en-US" smtClean="0"/>
              <a:pPr/>
              <a:t>‹#›</a:t>
            </a:fld>
            <a:endParaRPr lang="en-US" dirty="0"/>
          </a:p>
        </p:txBody>
      </p:sp>
    </p:spTree>
    <p:extLst>
      <p:ext uri="{BB962C8B-B14F-4D97-AF65-F5344CB8AC3E}">
        <p14:creationId xmlns:p14="http://schemas.microsoft.com/office/powerpoint/2010/main" val="15599703"/>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4" r:id="rId3"/>
    <p:sldLayoutId id="2147483665" r:id="rId4"/>
    <p:sldLayoutId id="2147483668" r:id="rId5"/>
    <p:sldLayoutId id="2147483669" r:id="rId6"/>
    <p:sldLayoutId id="2147483670" r:id="rId7"/>
    <p:sldLayoutId id="2147483671" r:id="rId8"/>
    <p:sldLayoutId id="2147483779" r:id="rId9"/>
  </p:sldLayoutIdLst>
  <p:hf hdr="0" dt="0"/>
  <p:txStyles>
    <p:titleStyle>
      <a:lvl1pPr algn="ctr" defTabSz="457200" rtl="0" eaLnBrk="1" latinLnBrk="0" hangingPunct="1">
        <a:spcBef>
          <a:spcPct val="0"/>
        </a:spcBef>
        <a:buNone/>
        <a:defRPr sz="44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g"/></Relationships>
</file>

<file path=ppt/slides/_rels/slide2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6.emf"/><Relationship Id="rId4" Type="http://schemas.openxmlformats.org/officeDocument/2006/relationships/image" Target="../media/image25.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40.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9000"/>
            <a:lum/>
          </a:blip>
          <a:srcRect/>
          <a:tile tx="0" ty="0" sx="100000" sy="100000" flip="none" algn="tr"/>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 y="1451824"/>
            <a:ext cx="9144000" cy="2261839"/>
          </a:xfrm>
        </p:spPr>
        <p:txBody>
          <a:bodyPr>
            <a:noAutofit/>
          </a:bodyPr>
          <a:lstStyle/>
          <a:p>
            <a:r>
              <a:rPr lang="en-US" b="1" dirty="0"/>
              <a:t>Rooted America:</a:t>
            </a:r>
            <a:br>
              <a:rPr lang="en-US" b="1" dirty="0"/>
            </a:br>
            <a:r>
              <a:rPr lang="en-US" b="1" dirty="0"/>
              <a:t>Immobility and Segregation of Inter-county Migration Networks</a:t>
            </a:r>
          </a:p>
        </p:txBody>
      </p:sp>
      <p:sp>
        <p:nvSpPr>
          <p:cNvPr id="6" name="Subtitle 5">
            <a:extLst>
              <a:ext uri="{FF2B5EF4-FFF2-40B4-BE49-F238E27FC236}">
                <a16:creationId xmlns:a16="http://schemas.microsoft.com/office/drawing/2014/main" id="{BDEF819B-2840-4C42-88F4-77DA9444AD21}"/>
              </a:ext>
            </a:extLst>
          </p:cNvPr>
          <p:cNvSpPr>
            <a:spLocks noGrp="1"/>
          </p:cNvSpPr>
          <p:nvPr>
            <p:ph type="subTitle" idx="1"/>
          </p:nvPr>
        </p:nvSpPr>
        <p:spPr>
          <a:xfrm>
            <a:off x="1215884" y="3713663"/>
            <a:ext cx="6712227" cy="2212123"/>
          </a:xfrm>
        </p:spPr>
        <p:txBody>
          <a:bodyPr>
            <a:normAutofit/>
          </a:bodyPr>
          <a:lstStyle/>
          <a:p>
            <a:pPr>
              <a:lnSpc>
                <a:spcPct val="140000"/>
              </a:lnSpc>
            </a:pPr>
            <a:r>
              <a:rPr lang="en-US" altLang="zh-CN" sz="3500" b="1" dirty="0">
                <a:latin typeface="Arial" panose="020B0604020202020204" pitchFamily="34" charset="0"/>
                <a:cs typeface="Arial" panose="020B0604020202020204" pitchFamily="34" charset="0"/>
              </a:rPr>
              <a:t>Peng</a:t>
            </a:r>
            <a:r>
              <a:rPr lang="zh-CN" altLang="en-US" sz="3500" b="1" dirty="0">
                <a:latin typeface="Arial" panose="020B0604020202020204" pitchFamily="34" charset="0"/>
                <a:cs typeface="Arial" panose="020B0604020202020204" pitchFamily="34" charset="0"/>
              </a:rPr>
              <a:t> </a:t>
            </a:r>
            <a:r>
              <a:rPr lang="en-US" altLang="zh-CN" sz="3500" b="1" dirty="0">
                <a:latin typeface="Arial" panose="020B0604020202020204" pitchFamily="34" charset="0"/>
                <a:cs typeface="Arial" panose="020B0604020202020204" pitchFamily="34" charset="0"/>
              </a:rPr>
              <a:t>Huang</a:t>
            </a:r>
          </a:p>
          <a:p>
            <a:pPr>
              <a:lnSpc>
                <a:spcPct val="120000"/>
              </a:lnSpc>
            </a:pPr>
            <a:r>
              <a:rPr lang="en-US" altLang="zh-CN" sz="2000" dirty="0">
                <a:latin typeface="Arial" panose="020B0604020202020204" pitchFamily="34" charset="0"/>
                <a:cs typeface="Arial" panose="020B0604020202020204" pitchFamily="34" charset="0"/>
              </a:rPr>
              <a:t>Departments</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of</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Sociology, and Statistics </a:t>
            </a:r>
          </a:p>
          <a:p>
            <a:pPr>
              <a:lnSpc>
                <a:spcPct val="120000"/>
              </a:lnSpc>
            </a:pPr>
            <a:r>
              <a:rPr lang="en-US" altLang="zh-CN" sz="2000" dirty="0">
                <a:latin typeface="Arial" panose="020B0604020202020204" pitchFamily="34" charset="0"/>
                <a:cs typeface="Arial" panose="020B0604020202020204" pitchFamily="34" charset="0"/>
              </a:rPr>
              <a:t>University</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of</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California,</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Irvine</a:t>
            </a:r>
          </a:p>
          <a:p>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AD17A14-C240-4C46-B6BC-6A351F057AF2}"/>
              </a:ext>
            </a:extLst>
          </p:cNvPr>
          <p:cNvPicPr>
            <a:picLocks noChangeAspect="1"/>
          </p:cNvPicPr>
          <p:nvPr/>
        </p:nvPicPr>
        <p:blipFill>
          <a:blip r:embed="rId4"/>
          <a:stretch>
            <a:fillRect/>
          </a:stretch>
        </p:blipFill>
        <p:spPr>
          <a:xfrm>
            <a:off x="-67415" y="6184117"/>
            <a:ext cx="2442626" cy="670390"/>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0D4CF65E-7F75-5A4E-8CFE-8EE0F8B545C7}"/>
              </a:ext>
            </a:extLst>
          </p:cNvPr>
          <p:cNvPicPr>
            <a:picLocks noChangeAspect="1"/>
          </p:cNvPicPr>
          <p:nvPr/>
        </p:nvPicPr>
        <p:blipFill rotWithShape="1">
          <a:blip r:embed="rId5"/>
          <a:srcRect l="8167" t="1811" r="11098"/>
          <a:stretch/>
        </p:blipFill>
        <p:spPr>
          <a:xfrm>
            <a:off x="6418385" y="6083712"/>
            <a:ext cx="2725612" cy="770795"/>
          </a:xfrm>
          <a:prstGeom prst="rect">
            <a:avLst/>
          </a:prstGeom>
        </p:spPr>
      </p:pic>
      <p:sp>
        <p:nvSpPr>
          <p:cNvPr id="3" name="Google Shape;83;p1">
            <a:extLst>
              <a:ext uri="{FF2B5EF4-FFF2-40B4-BE49-F238E27FC236}">
                <a16:creationId xmlns:a16="http://schemas.microsoft.com/office/drawing/2014/main" id="{AD33CC48-18D6-0E4C-1987-AB572848A37D}"/>
              </a:ext>
            </a:extLst>
          </p:cNvPr>
          <p:cNvSpPr txBox="1">
            <a:spLocks noGrp="1"/>
          </p:cNvSpPr>
          <p:nvPr>
            <p:ph type="ftr" idx="11"/>
          </p:nvPr>
        </p:nvSpPr>
        <p:spPr>
          <a:xfrm>
            <a:off x="2112297" y="6409774"/>
            <a:ext cx="49194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400" dirty="0">
                <a:solidFill>
                  <a:srgbClr val="595959"/>
                </a:solidFill>
                <a:latin typeface="Cambria" panose="02040503050406030204" pitchFamily="18" charset="0"/>
              </a:rPr>
              <a:t>UGA Sociology    Fall 2023</a:t>
            </a:r>
            <a:endParaRPr sz="1400" dirty="0">
              <a:solidFill>
                <a:srgbClr val="595959"/>
              </a:solidFill>
              <a:latin typeface="Cambria" panose="02040503050406030204" pitchFamily="18" charset="0"/>
            </a:endParaRPr>
          </a:p>
        </p:txBody>
      </p:sp>
    </p:spTree>
    <p:extLst>
      <p:ext uri="{BB962C8B-B14F-4D97-AF65-F5344CB8AC3E}">
        <p14:creationId xmlns:p14="http://schemas.microsoft.com/office/powerpoint/2010/main" val="31698647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21DE3E-40ED-AD04-65E8-36DF62E2C797}"/>
              </a:ext>
            </a:extLst>
          </p:cNvPr>
          <p:cNvSpPr>
            <a:spLocks noGrp="1"/>
          </p:cNvSpPr>
          <p:nvPr>
            <p:ph idx="1"/>
          </p:nvPr>
        </p:nvSpPr>
        <p:spPr/>
        <p:txBody>
          <a:bodyPr/>
          <a:lstStyle/>
          <a:p>
            <a:r>
              <a:rPr lang="en-US" dirty="0"/>
              <a:t>Study case: U.S. internal migration in 2011-5</a:t>
            </a:r>
          </a:p>
          <a:p>
            <a:r>
              <a:rPr lang="en-US" dirty="0"/>
              <a:t>Move beyond demographic and economic factors</a:t>
            </a:r>
          </a:p>
          <a:p>
            <a:pPr lvl="1"/>
            <a:r>
              <a:rPr lang="en-US" dirty="0"/>
              <a:t>a comprehensive survey of the social institutions that influence migration</a:t>
            </a:r>
          </a:p>
          <a:p>
            <a:r>
              <a:rPr lang="en-US" dirty="0"/>
              <a:t>Reflect on the analytical framework of migration research</a:t>
            </a:r>
          </a:p>
          <a:p>
            <a:pPr lvl="1"/>
            <a:r>
              <a:rPr lang="en-US" dirty="0"/>
              <a:t>what inhibits the discovery of the inhibitors?</a:t>
            </a:r>
          </a:p>
        </p:txBody>
      </p:sp>
      <p:sp>
        <p:nvSpPr>
          <p:cNvPr id="3" name="Title 2">
            <a:extLst>
              <a:ext uri="{FF2B5EF4-FFF2-40B4-BE49-F238E27FC236}">
                <a16:creationId xmlns:a16="http://schemas.microsoft.com/office/drawing/2014/main" id="{0726C8FB-5AAF-CA4F-5C04-B40FAC6AE609}"/>
              </a:ext>
            </a:extLst>
          </p:cNvPr>
          <p:cNvSpPr>
            <a:spLocks noGrp="1"/>
          </p:cNvSpPr>
          <p:nvPr>
            <p:ph type="title"/>
          </p:nvPr>
        </p:nvSpPr>
        <p:spPr/>
        <p:txBody>
          <a:bodyPr/>
          <a:lstStyle/>
          <a:p>
            <a:r>
              <a:rPr lang="en-US" b="1" dirty="0"/>
              <a:t>Puzzle: What </a:t>
            </a:r>
            <a:r>
              <a:rPr lang="en-US" b="1" u="sng" dirty="0"/>
              <a:t>inhibits</a:t>
            </a:r>
            <a:r>
              <a:rPr lang="en-US" b="1" dirty="0"/>
              <a:t> migration?</a:t>
            </a:r>
            <a:endParaRPr lang="en-US" dirty="0"/>
          </a:p>
        </p:txBody>
      </p:sp>
      <p:sp>
        <p:nvSpPr>
          <p:cNvPr id="4" name="Footer Placeholder 3">
            <a:extLst>
              <a:ext uri="{FF2B5EF4-FFF2-40B4-BE49-F238E27FC236}">
                <a16:creationId xmlns:a16="http://schemas.microsoft.com/office/drawing/2014/main" id="{F121ED17-A12E-DE30-AF93-9BA8D44D664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4270E35-9A53-27EE-8A67-B93687050A06}"/>
              </a:ext>
            </a:extLst>
          </p:cNvPr>
          <p:cNvSpPr>
            <a:spLocks noGrp="1"/>
          </p:cNvSpPr>
          <p:nvPr>
            <p:ph type="sldNum" sz="quarter" idx="12"/>
          </p:nvPr>
        </p:nvSpPr>
        <p:spPr/>
        <p:txBody>
          <a:bodyPr/>
          <a:lstStyle/>
          <a:p>
            <a:fld id="{C5EB5B64-243B-AC41-AF55-A7B0E9BF081F}" type="slidenum">
              <a:rPr lang="en-US" smtClean="0"/>
              <a:pPr/>
              <a:t>10</a:t>
            </a:fld>
            <a:endParaRPr lang="en-US" dirty="0"/>
          </a:p>
        </p:txBody>
      </p:sp>
      <p:graphicFrame>
        <p:nvGraphicFramePr>
          <p:cNvPr id="7" name="Table 6">
            <a:extLst>
              <a:ext uri="{FF2B5EF4-FFF2-40B4-BE49-F238E27FC236}">
                <a16:creationId xmlns:a16="http://schemas.microsoft.com/office/drawing/2014/main" id="{AFAEDFC5-89B0-DF48-2435-B93BF7AE7343}"/>
              </a:ext>
            </a:extLst>
          </p:cNvPr>
          <p:cNvGraphicFramePr>
            <a:graphicFrameLocks noGrp="1"/>
          </p:cNvGraphicFramePr>
          <p:nvPr>
            <p:extLst>
              <p:ext uri="{D42A27DB-BD31-4B8C-83A1-F6EECF244321}">
                <p14:modId xmlns:p14="http://schemas.microsoft.com/office/powerpoint/2010/main" val="4082453137"/>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390193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social media post&#10;&#10;Description automatically generated">
            <a:extLst>
              <a:ext uri="{FF2B5EF4-FFF2-40B4-BE49-F238E27FC236}">
                <a16:creationId xmlns:a16="http://schemas.microsoft.com/office/drawing/2014/main" id="{7906C96C-DE27-6C45-71F1-E057F5CB2043}"/>
              </a:ext>
            </a:extLst>
          </p:cNvPr>
          <p:cNvPicPr>
            <a:picLocks noGrp="1" noChangeAspect="1"/>
          </p:cNvPicPr>
          <p:nvPr>
            <p:ph idx="1"/>
          </p:nvPr>
        </p:nvPicPr>
        <p:blipFill rotWithShape="1">
          <a:blip r:embed="rId3"/>
          <a:srcRect l="-273" t="32153"/>
          <a:stretch/>
        </p:blipFill>
        <p:spPr>
          <a:xfrm>
            <a:off x="557337" y="2157730"/>
            <a:ext cx="8029326" cy="3070729"/>
          </a:xfrm>
        </p:spPr>
      </p:pic>
      <p:sp>
        <p:nvSpPr>
          <p:cNvPr id="3" name="Title 2">
            <a:extLst>
              <a:ext uri="{FF2B5EF4-FFF2-40B4-BE49-F238E27FC236}">
                <a16:creationId xmlns:a16="http://schemas.microsoft.com/office/drawing/2014/main" id="{0A41BE19-9583-042B-DBFB-7A4C1FFC3B34}"/>
              </a:ext>
            </a:extLst>
          </p:cNvPr>
          <p:cNvSpPr>
            <a:spLocks noGrp="1"/>
          </p:cNvSpPr>
          <p:nvPr>
            <p:ph type="title"/>
          </p:nvPr>
        </p:nvSpPr>
        <p:spPr/>
        <p:txBody>
          <a:bodyPr/>
          <a:lstStyle/>
          <a:p>
            <a:r>
              <a:rPr lang="en-US" dirty="0"/>
              <a:t>What influences migration...</a:t>
            </a:r>
          </a:p>
        </p:txBody>
      </p:sp>
      <p:sp>
        <p:nvSpPr>
          <p:cNvPr id="4" name="Footer Placeholder 3">
            <a:extLst>
              <a:ext uri="{FF2B5EF4-FFF2-40B4-BE49-F238E27FC236}">
                <a16:creationId xmlns:a16="http://schemas.microsoft.com/office/drawing/2014/main" id="{397ADA62-2A53-5375-A8EE-36213996BDB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6C543D9-40A7-2BE4-AA67-5007B526D530}"/>
              </a:ext>
            </a:extLst>
          </p:cNvPr>
          <p:cNvSpPr>
            <a:spLocks noGrp="1"/>
          </p:cNvSpPr>
          <p:nvPr>
            <p:ph type="sldNum" sz="quarter" idx="12"/>
          </p:nvPr>
        </p:nvSpPr>
        <p:spPr/>
        <p:txBody>
          <a:bodyPr/>
          <a:lstStyle/>
          <a:p>
            <a:fld id="{C5EB5B64-243B-AC41-AF55-A7B0E9BF081F}" type="slidenum">
              <a:rPr lang="en-US" smtClean="0"/>
              <a:pPr/>
              <a:t>11</a:t>
            </a:fld>
            <a:endParaRPr lang="en-US" dirty="0"/>
          </a:p>
        </p:txBody>
      </p:sp>
      <p:graphicFrame>
        <p:nvGraphicFramePr>
          <p:cNvPr id="10" name="Table 9">
            <a:extLst>
              <a:ext uri="{FF2B5EF4-FFF2-40B4-BE49-F238E27FC236}">
                <a16:creationId xmlns:a16="http://schemas.microsoft.com/office/drawing/2014/main" id="{58B24FE3-25C6-AFF3-78F1-1628B63C5AFD}"/>
              </a:ext>
            </a:extLst>
          </p:cNvPr>
          <p:cNvGraphicFramePr>
            <a:graphicFrameLocks noGrp="1"/>
          </p:cNvGraphicFramePr>
          <p:nvPr>
            <p:extLst>
              <p:ext uri="{D42A27DB-BD31-4B8C-83A1-F6EECF244321}">
                <p14:modId xmlns:p14="http://schemas.microsoft.com/office/powerpoint/2010/main" val="640473515"/>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
        <p:nvSpPr>
          <p:cNvPr id="2" name="TextBox 1">
            <a:extLst>
              <a:ext uri="{FF2B5EF4-FFF2-40B4-BE49-F238E27FC236}">
                <a16:creationId xmlns:a16="http://schemas.microsoft.com/office/drawing/2014/main" id="{4B13D5C9-72D0-E4C7-15C8-09AA88C6878D}"/>
              </a:ext>
            </a:extLst>
          </p:cNvPr>
          <p:cNvSpPr txBox="1"/>
          <p:nvPr/>
        </p:nvSpPr>
        <p:spPr>
          <a:xfrm>
            <a:off x="557337" y="1497534"/>
            <a:ext cx="7152920" cy="523220"/>
          </a:xfrm>
          <a:prstGeom prst="rect">
            <a:avLst/>
          </a:prstGeom>
          <a:noFill/>
        </p:spPr>
        <p:txBody>
          <a:bodyPr wrap="none" rtlCol="0">
            <a:spAutoFit/>
          </a:bodyPr>
          <a:lstStyle/>
          <a:p>
            <a:r>
              <a:rPr lang="en-US" sz="2800" dirty="0">
                <a:latin typeface="Candara" panose="020E0502030303020204" pitchFamily="34" charset="0"/>
              </a:rPr>
              <a:t>besides demographic and economic factors?</a:t>
            </a:r>
          </a:p>
        </p:txBody>
      </p:sp>
    </p:spTree>
    <p:extLst>
      <p:ext uri="{BB962C8B-B14F-4D97-AF65-F5344CB8AC3E}">
        <p14:creationId xmlns:p14="http://schemas.microsoft.com/office/powerpoint/2010/main" val="293549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840118E6-1ED6-C26C-2006-C35A4DD3BAA1}"/>
              </a:ext>
            </a:extLst>
          </p:cNvPr>
          <p:cNvPicPr>
            <a:picLocks noChangeAspect="1" noChangeArrowheads="1"/>
          </p:cNvPicPr>
          <p:nvPr/>
        </p:nvPicPr>
        <p:blipFill>
          <a:blip r:embed="rId3"/>
          <a:srcRect/>
          <a:stretch/>
        </p:blipFill>
        <p:spPr bwMode="auto">
          <a:xfrm>
            <a:off x="4082024" y="3100875"/>
            <a:ext cx="5061298" cy="3385650"/>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8" descr="A map of the united states&#10;&#10;Description automatically generated">
            <a:extLst>
              <a:ext uri="{FF2B5EF4-FFF2-40B4-BE49-F238E27FC236}">
                <a16:creationId xmlns:a16="http://schemas.microsoft.com/office/drawing/2014/main" id="{B107D61E-0709-880B-C4C3-C0E8B06ADF28}"/>
              </a:ext>
            </a:extLst>
          </p:cNvPr>
          <p:cNvPicPr>
            <a:picLocks noGrp="1" noChangeAspect="1"/>
          </p:cNvPicPr>
          <p:nvPr>
            <p:ph sz="half" idx="2"/>
          </p:nvPr>
        </p:nvPicPr>
        <p:blipFill>
          <a:blip r:embed="rId4"/>
          <a:stretch>
            <a:fillRect/>
          </a:stretch>
        </p:blipFill>
        <p:spPr>
          <a:xfrm>
            <a:off x="4384612" y="3209048"/>
            <a:ext cx="4808568" cy="3138998"/>
          </a:xfrm>
        </p:spPr>
      </p:pic>
      <p:sp>
        <p:nvSpPr>
          <p:cNvPr id="3" name="Title 2">
            <a:extLst>
              <a:ext uri="{FF2B5EF4-FFF2-40B4-BE49-F238E27FC236}">
                <a16:creationId xmlns:a16="http://schemas.microsoft.com/office/drawing/2014/main" id="{6A93F899-6C91-2EED-2CAF-090E48994FE4}"/>
              </a:ext>
            </a:extLst>
          </p:cNvPr>
          <p:cNvSpPr>
            <a:spLocks noGrp="1"/>
          </p:cNvSpPr>
          <p:nvPr>
            <p:ph type="title"/>
          </p:nvPr>
        </p:nvSpPr>
        <p:spPr/>
        <p:txBody>
          <a:bodyPr/>
          <a:lstStyle/>
          <a:p>
            <a:r>
              <a:rPr lang="en-US" sz="4100" dirty="0"/>
              <a:t>Migration is a political phenomenon</a:t>
            </a:r>
          </a:p>
        </p:txBody>
      </p:sp>
      <p:sp>
        <p:nvSpPr>
          <p:cNvPr id="2" name="Content Placeholder 1">
            <a:extLst>
              <a:ext uri="{FF2B5EF4-FFF2-40B4-BE49-F238E27FC236}">
                <a16:creationId xmlns:a16="http://schemas.microsoft.com/office/drawing/2014/main" id="{69A15D49-09D0-5D48-856B-232DFA0A8623}"/>
              </a:ext>
            </a:extLst>
          </p:cNvPr>
          <p:cNvSpPr>
            <a:spLocks noGrp="1"/>
          </p:cNvSpPr>
          <p:nvPr>
            <p:ph sz="half" idx="1"/>
          </p:nvPr>
        </p:nvSpPr>
        <p:spPr>
          <a:xfrm>
            <a:off x="0" y="1475088"/>
            <a:ext cx="8792452" cy="1339604"/>
          </a:xfrm>
        </p:spPr>
        <p:txBody>
          <a:bodyPr/>
          <a:lstStyle/>
          <a:p>
            <a:r>
              <a:rPr lang="en-US" sz="3200" dirty="0"/>
              <a:t>People vote with their feet</a:t>
            </a:r>
          </a:p>
          <a:p>
            <a:pPr lvl="1"/>
            <a:r>
              <a:rPr lang="en-US" sz="2800" dirty="0"/>
              <a:t>public choice theory and consumer-voter model</a:t>
            </a:r>
            <a:r>
              <a:rPr lang="en-US" dirty="0"/>
              <a:t> </a:t>
            </a:r>
            <a:r>
              <a:rPr lang="en-US" sz="2000" dirty="0"/>
              <a:t>(Dye 1990; </a:t>
            </a:r>
            <a:r>
              <a:rPr lang="en-US" sz="2000" dirty="0" err="1"/>
              <a:t>Tiebout</a:t>
            </a:r>
            <a:r>
              <a:rPr lang="en-US" sz="2000" dirty="0"/>
              <a:t> 1956)</a:t>
            </a:r>
          </a:p>
        </p:txBody>
      </p:sp>
      <p:sp>
        <p:nvSpPr>
          <p:cNvPr id="4" name="Footer Placeholder 3">
            <a:extLst>
              <a:ext uri="{FF2B5EF4-FFF2-40B4-BE49-F238E27FC236}">
                <a16:creationId xmlns:a16="http://schemas.microsoft.com/office/drawing/2014/main" id="{8353CEAE-3294-BD25-4FCA-C6428D6CAE9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1CCDA6-1DC7-7DBE-3F4C-A0E40590A6F3}"/>
              </a:ext>
            </a:extLst>
          </p:cNvPr>
          <p:cNvSpPr>
            <a:spLocks noGrp="1"/>
          </p:cNvSpPr>
          <p:nvPr>
            <p:ph type="sldNum" sz="quarter" idx="12"/>
          </p:nvPr>
        </p:nvSpPr>
        <p:spPr/>
        <p:txBody>
          <a:bodyPr/>
          <a:lstStyle/>
          <a:p>
            <a:fld id="{C5EB5B64-243B-AC41-AF55-A7B0E9BF081F}" type="slidenum">
              <a:rPr lang="en-US" smtClean="0"/>
              <a:pPr/>
              <a:t>12</a:t>
            </a:fld>
            <a:endParaRPr lang="en-US" dirty="0"/>
          </a:p>
        </p:txBody>
      </p:sp>
      <p:pic>
        <p:nvPicPr>
          <p:cNvPr id="13" name="Picture 12" descr="A map of the united states with red and white states&#10;&#10;Description automatically generated">
            <a:extLst>
              <a:ext uri="{FF2B5EF4-FFF2-40B4-BE49-F238E27FC236}">
                <a16:creationId xmlns:a16="http://schemas.microsoft.com/office/drawing/2014/main" id="{FF8C8673-5E1D-1F08-2B12-71C41F6A4A61}"/>
              </a:ext>
            </a:extLst>
          </p:cNvPr>
          <p:cNvPicPr>
            <a:picLocks noChangeAspect="1"/>
          </p:cNvPicPr>
          <p:nvPr/>
        </p:nvPicPr>
        <p:blipFill>
          <a:blip r:embed="rId5"/>
          <a:stretch>
            <a:fillRect/>
          </a:stretch>
        </p:blipFill>
        <p:spPr>
          <a:xfrm>
            <a:off x="4116513" y="3360770"/>
            <a:ext cx="5076666" cy="2734416"/>
          </a:xfrm>
          <a:prstGeom prst="rect">
            <a:avLst/>
          </a:prstGeom>
        </p:spPr>
      </p:pic>
      <p:graphicFrame>
        <p:nvGraphicFramePr>
          <p:cNvPr id="7" name="Table 6">
            <a:extLst>
              <a:ext uri="{FF2B5EF4-FFF2-40B4-BE49-F238E27FC236}">
                <a16:creationId xmlns:a16="http://schemas.microsoft.com/office/drawing/2014/main" id="{DA171D88-215D-35A2-CC48-18F07676F30D}"/>
              </a:ext>
            </a:extLst>
          </p:cNvPr>
          <p:cNvGraphicFramePr>
            <a:graphicFrameLocks noGrp="1"/>
          </p:cNvGraphicFramePr>
          <p:nvPr>
            <p:extLst>
              <p:ext uri="{D42A27DB-BD31-4B8C-83A1-F6EECF244321}">
                <p14:modId xmlns:p14="http://schemas.microsoft.com/office/powerpoint/2010/main" val="2833609155"/>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pic>
        <p:nvPicPr>
          <p:cNvPr id="1026" name="Picture 2">
            <a:extLst>
              <a:ext uri="{FF2B5EF4-FFF2-40B4-BE49-F238E27FC236}">
                <a16:creationId xmlns:a16="http://schemas.microsoft.com/office/drawing/2014/main" id="{72B7E71C-CE37-BE64-00B3-CB999CC7097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350" r="4856" b="18832"/>
          <a:stretch/>
        </p:blipFill>
        <p:spPr bwMode="auto">
          <a:xfrm>
            <a:off x="4255478" y="3842238"/>
            <a:ext cx="4888522" cy="23663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92D4990-F57C-4101-FCEB-26C3D0D1AEC5}"/>
              </a:ext>
            </a:extLst>
          </p:cNvPr>
          <p:cNvSpPr txBox="1"/>
          <p:nvPr/>
        </p:nvSpPr>
        <p:spPr>
          <a:xfrm>
            <a:off x="-19478" y="3015458"/>
            <a:ext cx="4135313" cy="3305520"/>
          </a:xfrm>
          <a:prstGeom prst="rect">
            <a:avLst/>
          </a:prstGeom>
          <a:noFill/>
        </p:spPr>
        <p:txBody>
          <a:bodyPr wrap="square">
            <a:spAutoFit/>
          </a:bodyPr>
          <a:lstStyle/>
          <a:p>
            <a:pPr marL="285750" indent="-285750">
              <a:buFont typeface="Arial" panose="020B0604020202020204" pitchFamily="34" charset="0"/>
              <a:buChar char="•"/>
            </a:pPr>
            <a:r>
              <a:rPr lang="en-US" sz="3200" dirty="0">
                <a:latin typeface="Candara" panose="020E0502030303020204" pitchFamily="34" charset="0"/>
              </a:rPr>
              <a:t>Sub-national </a:t>
            </a:r>
            <a:r>
              <a:rPr lang="en-US" sz="3200" b="1" dirty="0">
                <a:latin typeface="Candara" panose="020E0502030303020204" pitchFamily="34" charset="0"/>
              </a:rPr>
              <a:t>Policy</a:t>
            </a:r>
            <a:endParaRPr lang="en-US" sz="3200" dirty="0">
              <a:latin typeface="Candara" panose="020E0502030303020204" pitchFamily="34" charset="0"/>
            </a:endParaRPr>
          </a:p>
          <a:p>
            <a:pPr marL="742950" lvl="1" indent="-285750">
              <a:spcBef>
                <a:spcPct val="20000"/>
              </a:spcBef>
              <a:buFont typeface="Arial"/>
              <a:buChar char="–"/>
            </a:pPr>
            <a:r>
              <a:rPr lang="en-US" sz="2600" dirty="0">
                <a:latin typeface="Candara" panose="020E0502030303020204" pitchFamily="34" charset="0"/>
              </a:rPr>
              <a:t>economic policy such as tax policy</a:t>
            </a:r>
          </a:p>
          <a:p>
            <a:pPr marL="742950" lvl="1" indent="-285750">
              <a:spcBef>
                <a:spcPct val="20000"/>
              </a:spcBef>
              <a:buFont typeface="Arial"/>
              <a:buChar char="–"/>
            </a:pPr>
            <a:r>
              <a:rPr lang="en-US" sz="2600" dirty="0">
                <a:latin typeface="Candara" panose="020E0502030303020204" pitchFamily="34" charset="0"/>
              </a:rPr>
              <a:t>education expenditure</a:t>
            </a:r>
          </a:p>
          <a:p>
            <a:pPr marL="742950" lvl="1" indent="-285750">
              <a:spcBef>
                <a:spcPct val="20000"/>
              </a:spcBef>
              <a:buFont typeface="Arial"/>
              <a:buChar char="–"/>
            </a:pPr>
            <a:r>
              <a:rPr lang="en-US" sz="2600" dirty="0">
                <a:latin typeface="Candara" panose="020E0502030303020204" pitchFamily="34" charset="0"/>
              </a:rPr>
              <a:t>women’s rights such as abortion right</a:t>
            </a:r>
          </a:p>
          <a:p>
            <a:pPr marL="742950" lvl="1" indent="-285750">
              <a:spcBef>
                <a:spcPct val="20000"/>
              </a:spcBef>
              <a:buFont typeface="Arial"/>
              <a:buChar char="–"/>
            </a:pPr>
            <a:r>
              <a:rPr lang="en-US" sz="2600" dirty="0">
                <a:latin typeface="Candara" panose="020E0502030303020204" pitchFamily="34" charset="0"/>
              </a:rPr>
              <a:t>immigration policy</a:t>
            </a:r>
          </a:p>
        </p:txBody>
      </p:sp>
      <p:sp>
        <p:nvSpPr>
          <p:cNvPr id="14" name="TextBox 13">
            <a:extLst>
              <a:ext uri="{FF2B5EF4-FFF2-40B4-BE49-F238E27FC236}">
                <a16:creationId xmlns:a16="http://schemas.microsoft.com/office/drawing/2014/main" id="{9A115500-5117-0053-2D82-887B7DFE72E4}"/>
              </a:ext>
            </a:extLst>
          </p:cNvPr>
          <p:cNvSpPr txBox="1"/>
          <p:nvPr/>
        </p:nvSpPr>
        <p:spPr>
          <a:xfrm>
            <a:off x="4776816" y="3842238"/>
            <a:ext cx="3762568"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Sanctuary Cities, Counties, &amp; States</a:t>
            </a:r>
          </a:p>
        </p:txBody>
      </p:sp>
      <p:sp>
        <p:nvSpPr>
          <p:cNvPr id="15" name="TextBox 14">
            <a:extLst>
              <a:ext uri="{FF2B5EF4-FFF2-40B4-BE49-F238E27FC236}">
                <a16:creationId xmlns:a16="http://schemas.microsoft.com/office/drawing/2014/main" id="{A21CF02C-7542-E848-4777-FCA3CCC08273}"/>
              </a:ext>
            </a:extLst>
          </p:cNvPr>
          <p:cNvSpPr txBox="1"/>
          <p:nvPr/>
        </p:nvSpPr>
        <p:spPr>
          <a:xfrm>
            <a:off x="4206298" y="5916463"/>
            <a:ext cx="2335896"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By Center for Immigration Studies</a:t>
            </a:r>
          </a:p>
        </p:txBody>
      </p:sp>
      <p:sp>
        <p:nvSpPr>
          <p:cNvPr id="8" name="TextBox 7">
            <a:extLst>
              <a:ext uri="{FF2B5EF4-FFF2-40B4-BE49-F238E27FC236}">
                <a16:creationId xmlns:a16="http://schemas.microsoft.com/office/drawing/2014/main" id="{ECA07601-383F-2294-C151-4B66430E74E1}"/>
              </a:ext>
            </a:extLst>
          </p:cNvPr>
          <p:cNvSpPr txBox="1"/>
          <p:nvPr/>
        </p:nvSpPr>
        <p:spPr>
          <a:xfrm>
            <a:off x="2464420" y="24532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77116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02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A15D49-09D0-5D48-856B-232DFA0A8623}"/>
              </a:ext>
            </a:extLst>
          </p:cNvPr>
          <p:cNvSpPr>
            <a:spLocks noGrp="1"/>
          </p:cNvSpPr>
          <p:nvPr>
            <p:ph idx="1"/>
          </p:nvPr>
        </p:nvSpPr>
        <p:spPr>
          <a:xfrm>
            <a:off x="176060" y="1667783"/>
            <a:ext cx="8430322" cy="4755995"/>
          </a:xfrm>
        </p:spPr>
        <p:txBody>
          <a:bodyPr/>
          <a:lstStyle/>
          <a:p>
            <a:pPr>
              <a:lnSpc>
                <a:spcPct val="120000"/>
              </a:lnSpc>
            </a:pPr>
            <a:r>
              <a:rPr lang="en-US" dirty="0"/>
              <a:t>Local </a:t>
            </a:r>
            <a:r>
              <a:rPr lang="en-US" b="1" dirty="0"/>
              <a:t>political climate</a:t>
            </a:r>
            <a:endParaRPr lang="en-US" dirty="0"/>
          </a:p>
          <a:p>
            <a:pPr lvl="1">
              <a:lnSpc>
                <a:spcPct val="120000"/>
              </a:lnSpc>
            </a:pPr>
            <a:r>
              <a:rPr lang="en-US" dirty="0"/>
              <a:t>Spillover effects of policy: e.g., immigrant policy affects belongings of Latinos, including U.S.-born Latinos </a:t>
            </a:r>
            <a:r>
              <a:rPr lang="en-US" sz="2400" dirty="0"/>
              <a:t>(Schildkraut et al. 2019)</a:t>
            </a:r>
          </a:p>
          <a:p>
            <a:pPr lvl="1">
              <a:lnSpc>
                <a:spcPct val="120000"/>
              </a:lnSpc>
            </a:pPr>
            <a:r>
              <a:rPr lang="en-US" dirty="0"/>
              <a:t>Political ideology as place-based social identity </a:t>
            </a:r>
            <a:r>
              <a:rPr lang="en-US" sz="2400" dirty="0"/>
              <a:t>(Cramer 2016; Hochschild 2018)</a:t>
            </a:r>
          </a:p>
          <a:p>
            <a:pPr>
              <a:lnSpc>
                <a:spcPct val="120000"/>
              </a:lnSpc>
            </a:pPr>
            <a:r>
              <a:rPr lang="en-US" dirty="0"/>
              <a:t>Claim: people stay in and migrate towards places that match their political leanings</a:t>
            </a:r>
          </a:p>
        </p:txBody>
      </p:sp>
      <p:sp>
        <p:nvSpPr>
          <p:cNvPr id="3" name="Title 2">
            <a:extLst>
              <a:ext uri="{FF2B5EF4-FFF2-40B4-BE49-F238E27FC236}">
                <a16:creationId xmlns:a16="http://schemas.microsoft.com/office/drawing/2014/main" id="{6A93F899-6C91-2EED-2CAF-090E48994FE4}"/>
              </a:ext>
            </a:extLst>
          </p:cNvPr>
          <p:cNvSpPr>
            <a:spLocks noGrp="1"/>
          </p:cNvSpPr>
          <p:nvPr>
            <p:ph type="title"/>
          </p:nvPr>
        </p:nvSpPr>
        <p:spPr/>
        <p:txBody>
          <a:bodyPr/>
          <a:lstStyle/>
          <a:p>
            <a:r>
              <a:rPr lang="en-US" sz="4100" dirty="0"/>
              <a:t>Migration is a political phenomenon</a:t>
            </a:r>
          </a:p>
        </p:txBody>
      </p:sp>
      <p:sp>
        <p:nvSpPr>
          <p:cNvPr id="4" name="Footer Placeholder 3">
            <a:extLst>
              <a:ext uri="{FF2B5EF4-FFF2-40B4-BE49-F238E27FC236}">
                <a16:creationId xmlns:a16="http://schemas.microsoft.com/office/drawing/2014/main" id="{8353CEAE-3294-BD25-4FCA-C6428D6CAE9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1CCDA6-1DC7-7DBE-3F4C-A0E40590A6F3}"/>
              </a:ext>
            </a:extLst>
          </p:cNvPr>
          <p:cNvSpPr>
            <a:spLocks noGrp="1"/>
          </p:cNvSpPr>
          <p:nvPr>
            <p:ph type="sldNum" sz="quarter" idx="12"/>
          </p:nvPr>
        </p:nvSpPr>
        <p:spPr/>
        <p:txBody>
          <a:bodyPr/>
          <a:lstStyle/>
          <a:p>
            <a:fld id="{C5EB5B64-243B-AC41-AF55-A7B0E9BF081F}" type="slidenum">
              <a:rPr lang="en-US" smtClean="0"/>
              <a:pPr/>
              <a:t>13</a:t>
            </a:fld>
            <a:endParaRPr lang="en-US" dirty="0"/>
          </a:p>
        </p:txBody>
      </p:sp>
      <p:graphicFrame>
        <p:nvGraphicFramePr>
          <p:cNvPr id="7" name="Table 6">
            <a:extLst>
              <a:ext uri="{FF2B5EF4-FFF2-40B4-BE49-F238E27FC236}">
                <a16:creationId xmlns:a16="http://schemas.microsoft.com/office/drawing/2014/main" id="{B9042A11-03C0-178A-F7FA-229C00B7F70E}"/>
              </a:ext>
            </a:extLst>
          </p:cNvPr>
          <p:cNvGraphicFramePr>
            <a:graphicFrameLocks noGrp="1"/>
          </p:cNvGraphicFramePr>
          <p:nvPr>
            <p:extLst>
              <p:ext uri="{D42A27DB-BD31-4B8C-83A1-F6EECF244321}">
                <p14:modId xmlns:p14="http://schemas.microsoft.com/office/powerpoint/2010/main" val="592345134"/>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52892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tile tx="0" ty="0" sx="100000" sy="100000" flip="none" algn="tr"/>
        </a:blip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996CDF-DB10-ADBD-8E6A-F68EB62B01CE}"/>
              </a:ext>
            </a:extLst>
          </p:cNvPr>
          <p:cNvSpPr>
            <a:spLocks noGrp="1"/>
          </p:cNvSpPr>
          <p:nvPr>
            <p:ph idx="1"/>
          </p:nvPr>
        </p:nvSpPr>
        <p:spPr/>
        <p:txBody>
          <a:bodyPr/>
          <a:lstStyle/>
          <a:p>
            <a:r>
              <a:rPr lang="en-US" sz="2800" dirty="0"/>
              <a:t>How to study the politics of migration?</a:t>
            </a:r>
          </a:p>
          <a:p>
            <a:r>
              <a:rPr lang="en-US" sz="2800" dirty="0"/>
              <a:t>Correlates migration patterns of a place with its political climate </a:t>
            </a:r>
            <a:r>
              <a:rPr lang="en-US" sz="2400" dirty="0"/>
              <a:t>(e.g., </a:t>
            </a:r>
            <a:r>
              <a:rPr lang="en-US" sz="2400" dirty="0" err="1"/>
              <a:t>Preuhs</a:t>
            </a:r>
            <a:r>
              <a:rPr lang="en-US" sz="2400" dirty="0"/>
              <a:t> 1999)</a:t>
            </a:r>
            <a:endParaRPr lang="en-US" sz="2800" dirty="0"/>
          </a:p>
        </p:txBody>
      </p:sp>
      <p:sp>
        <p:nvSpPr>
          <p:cNvPr id="3" name="Title 2">
            <a:extLst>
              <a:ext uri="{FF2B5EF4-FFF2-40B4-BE49-F238E27FC236}">
                <a16:creationId xmlns:a16="http://schemas.microsoft.com/office/drawing/2014/main" id="{69146CF4-BA6E-2561-E4E3-CD69824E3573}"/>
              </a:ext>
            </a:extLst>
          </p:cNvPr>
          <p:cNvSpPr>
            <a:spLocks noGrp="1"/>
          </p:cNvSpPr>
          <p:nvPr>
            <p:ph type="title"/>
          </p:nvPr>
        </p:nvSpPr>
        <p:spPr/>
        <p:txBody>
          <a:bodyPr/>
          <a:lstStyle/>
          <a:p>
            <a:r>
              <a:rPr lang="en-US" dirty="0"/>
              <a:t>Analytical Approach</a:t>
            </a:r>
          </a:p>
        </p:txBody>
      </p:sp>
      <p:sp>
        <p:nvSpPr>
          <p:cNvPr id="4" name="Footer Placeholder 3">
            <a:extLst>
              <a:ext uri="{FF2B5EF4-FFF2-40B4-BE49-F238E27FC236}">
                <a16:creationId xmlns:a16="http://schemas.microsoft.com/office/drawing/2014/main" id="{985A2599-E525-6875-A906-CE02213B173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22BDC6D-D788-D6DE-009B-05A056B5D024}"/>
              </a:ext>
            </a:extLst>
          </p:cNvPr>
          <p:cNvSpPr>
            <a:spLocks noGrp="1"/>
          </p:cNvSpPr>
          <p:nvPr>
            <p:ph type="sldNum" sz="quarter" idx="12"/>
          </p:nvPr>
        </p:nvSpPr>
        <p:spPr/>
        <p:txBody>
          <a:bodyPr/>
          <a:lstStyle/>
          <a:p>
            <a:fld id="{C5EB5B64-243B-AC41-AF55-A7B0E9BF081F}" type="slidenum">
              <a:rPr lang="en-US" smtClean="0"/>
              <a:pPr/>
              <a:t>14</a:t>
            </a:fld>
            <a:endParaRPr lang="en-US" dirty="0"/>
          </a:p>
        </p:txBody>
      </p:sp>
      <p:graphicFrame>
        <p:nvGraphicFramePr>
          <p:cNvPr id="6" name="Table 6">
            <a:extLst>
              <a:ext uri="{FF2B5EF4-FFF2-40B4-BE49-F238E27FC236}">
                <a16:creationId xmlns:a16="http://schemas.microsoft.com/office/drawing/2014/main" id="{7BB4E348-4196-69B6-2F2D-38A3C8C4A085}"/>
              </a:ext>
            </a:extLst>
          </p:cNvPr>
          <p:cNvGraphicFramePr>
            <a:graphicFrameLocks noGrp="1"/>
          </p:cNvGraphicFramePr>
          <p:nvPr>
            <p:extLst>
              <p:ext uri="{D42A27DB-BD31-4B8C-83A1-F6EECF244321}">
                <p14:modId xmlns:p14="http://schemas.microsoft.com/office/powerpoint/2010/main" val="3389919295"/>
              </p:ext>
            </p:extLst>
          </p:nvPr>
        </p:nvGraphicFramePr>
        <p:xfrm>
          <a:off x="890953" y="3311655"/>
          <a:ext cx="6054970" cy="2814508"/>
        </p:xfrm>
        <a:graphic>
          <a:graphicData uri="http://schemas.openxmlformats.org/drawingml/2006/table">
            <a:tbl>
              <a:tblPr firstRow="1" bandRow="1">
                <a:tableStyleId>{2D5ABB26-0587-4C30-8999-92F81FD0307C}</a:tableStyleId>
              </a:tblPr>
              <a:tblGrid>
                <a:gridCol w="3027485">
                  <a:extLst>
                    <a:ext uri="{9D8B030D-6E8A-4147-A177-3AD203B41FA5}">
                      <a16:colId xmlns:a16="http://schemas.microsoft.com/office/drawing/2014/main" val="34635800"/>
                    </a:ext>
                  </a:extLst>
                </a:gridCol>
                <a:gridCol w="3027485">
                  <a:extLst>
                    <a:ext uri="{9D8B030D-6E8A-4147-A177-3AD203B41FA5}">
                      <a16:colId xmlns:a16="http://schemas.microsoft.com/office/drawing/2014/main" val="2935724591"/>
                    </a:ext>
                  </a:extLst>
                </a:gridCol>
              </a:tblGrid>
              <a:tr h="370840">
                <a:tc>
                  <a:txBody>
                    <a:bodyPr/>
                    <a:lstStyle/>
                    <a:p>
                      <a:pPr algn="ctr"/>
                      <a:r>
                        <a:rPr lang="en-US" sz="2400" b="1" dirty="0">
                          <a:latin typeface="Candara" panose="020E0502030303020204" pitchFamily="34" charset="0"/>
                        </a:rPr>
                        <a:t>Orange County, CA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latin typeface="Candara" panose="020E0502030303020204" pitchFamily="34" charset="0"/>
                        </a:rPr>
                        <a:t>Clark County, 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3616277"/>
                  </a:ext>
                </a:extLst>
              </a:tr>
              <a:tr h="1442908">
                <a:tc>
                  <a:txBody>
                    <a:bodyPr/>
                    <a:lstStyle/>
                    <a:p>
                      <a:pPr algn="ctr"/>
                      <a:endParaRPr lang="en-US"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7178546"/>
                  </a:ext>
                </a:extLst>
              </a:tr>
              <a:tr h="370840">
                <a:tc>
                  <a:txBody>
                    <a:bodyPr/>
                    <a:lstStyle/>
                    <a:p>
                      <a:pPr algn="ctr"/>
                      <a:r>
                        <a:rPr lang="en-US" sz="2400" dirty="0">
                          <a:latin typeface="Candara" panose="020E0502030303020204" pitchFamily="34" charset="0"/>
                        </a:rPr>
                        <a:t>Obama receives 47.6%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latin typeface="Candara" panose="020E0502030303020204" pitchFamily="34" charset="0"/>
                        </a:rPr>
                        <a:t>Obama receives 65.0%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4856176"/>
                  </a:ext>
                </a:extLst>
              </a:tr>
              <a:tr h="370840">
                <a:tc>
                  <a:txBody>
                    <a:bodyPr/>
                    <a:lstStyle/>
                    <a:p>
                      <a:pPr algn="ctr"/>
                      <a:r>
                        <a:rPr lang="en-US" sz="2400" dirty="0">
                          <a:latin typeface="Candara" panose="020E0502030303020204" pitchFamily="34" charset="0"/>
                        </a:rPr>
                        <a:t>Net migration   -11,050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latin typeface="Candara" panose="020E0502030303020204" pitchFamily="34" charset="0"/>
                        </a:rPr>
                        <a:t>Net migration  +5,989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9275052"/>
                  </a:ext>
                </a:extLst>
              </a:tr>
            </a:tbl>
          </a:graphicData>
        </a:graphic>
      </p:graphicFrame>
      <p:pic>
        <p:nvPicPr>
          <p:cNvPr id="16" name="Picture 15">
            <a:extLst>
              <a:ext uri="{FF2B5EF4-FFF2-40B4-BE49-F238E27FC236}">
                <a16:creationId xmlns:a16="http://schemas.microsoft.com/office/drawing/2014/main" id="{75055690-B526-41F7-5B2D-1D3D6039A337}"/>
              </a:ext>
            </a:extLst>
          </p:cNvPr>
          <p:cNvPicPr>
            <a:picLocks noChangeAspect="1"/>
          </p:cNvPicPr>
          <p:nvPr/>
        </p:nvPicPr>
        <p:blipFill>
          <a:blip r:embed="rId4"/>
          <a:stretch>
            <a:fillRect/>
          </a:stretch>
        </p:blipFill>
        <p:spPr>
          <a:xfrm>
            <a:off x="1007569" y="3773754"/>
            <a:ext cx="1309592" cy="1325563"/>
          </a:xfrm>
          <a:prstGeom prst="rect">
            <a:avLst/>
          </a:prstGeom>
        </p:spPr>
      </p:pic>
      <p:pic>
        <p:nvPicPr>
          <p:cNvPr id="19" name="Picture 18">
            <a:extLst>
              <a:ext uri="{FF2B5EF4-FFF2-40B4-BE49-F238E27FC236}">
                <a16:creationId xmlns:a16="http://schemas.microsoft.com/office/drawing/2014/main" id="{4B0C3B21-4F0A-2814-173F-AB30E383EF8A}"/>
              </a:ext>
            </a:extLst>
          </p:cNvPr>
          <p:cNvPicPr>
            <a:picLocks noChangeAspect="1"/>
          </p:cNvPicPr>
          <p:nvPr/>
        </p:nvPicPr>
        <p:blipFill>
          <a:blip r:embed="rId5"/>
          <a:stretch>
            <a:fillRect/>
          </a:stretch>
        </p:blipFill>
        <p:spPr>
          <a:xfrm>
            <a:off x="4020787" y="3783264"/>
            <a:ext cx="1309593" cy="1325563"/>
          </a:xfrm>
          <a:prstGeom prst="rect">
            <a:avLst/>
          </a:prstGeom>
        </p:spPr>
      </p:pic>
      <p:sp>
        <p:nvSpPr>
          <p:cNvPr id="20" name="Right Arrow 19">
            <a:extLst>
              <a:ext uri="{FF2B5EF4-FFF2-40B4-BE49-F238E27FC236}">
                <a16:creationId xmlns:a16="http://schemas.microsoft.com/office/drawing/2014/main" id="{6377F530-BD60-8D49-3DF4-B6F246CF2AA8}"/>
              </a:ext>
            </a:extLst>
          </p:cNvPr>
          <p:cNvSpPr/>
          <p:nvPr/>
        </p:nvSpPr>
        <p:spPr>
          <a:xfrm rot="9656414">
            <a:off x="2309370" y="4072822"/>
            <a:ext cx="705819" cy="265413"/>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1" name="Right Arrow 20">
            <a:extLst>
              <a:ext uri="{FF2B5EF4-FFF2-40B4-BE49-F238E27FC236}">
                <a16:creationId xmlns:a16="http://schemas.microsoft.com/office/drawing/2014/main" id="{4B9EEB7B-A9E0-0107-CEBA-EC462952F7C8}"/>
              </a:ext>
            </a:extLst>
          </p:cNvPr>
          <p:cNvSpPr/>
          <p:nvPr/>
        </p:nvSpPr>
        <p:spPr>
          <a:xfrm rot="613057">
            <a:off x="2356638" y="4487049"/>
            <a:ext cx="705819" cy="527830"/>
          </a:xfrm>
          <a:prstGeom prst="rightArrow">
            <a:avLst/>
          </a:prstGeom>
          <a:solidFill>
            <a:schemeClr val="tx1">
              <a:lumMod val="65000"/>
              <a:lumOff val="3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2" name="Right Arrow 21">
            <a:extLst>
              <a:ext uri="{FF2B5EF4-FFF2-40B4-BE49-F238E27FC236}">
                <a16:creationId xmlns:a16="http://schemas.microsoft.com/office/drawing/2014/main" id="{6790FB48-668B-D054-D5C6-42977FB11640}"/>
              </a:ext>
            </a:extLst>
          </p:cNvPr>
          <p:cNvSpPr/>
          <p:nvPr/>
        </p:nvSpPr>
        <p:spPr>
          <a:xfrm rot="9656414">
            <a:off x="5331447" y="3971289"/>
            <a:ext cx="705819" cy="530352"/>
          </a:xfrm>
          <a:prstGeom prst="rightArrow">
            <a:avLst/>
          </a:prstGeom>
          <a:solidFill>
            <a:schemeClr val="tx1">
              <a:lumMod val="65000"/>
              <a:lumOff val="3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3" name="Right Arrow 22">
            <a:extLst>
              <a:ext uri="{FF2B5EF4-FFF2-40B4-BE49-F238E27FC236}">
                <a16:creationId xmlns:a16="http://schemas.microsoft.com/office/drawing/2014/main" id="{22E7D455-1D4A-91AB-B3C2-A30CC9EA7ECD}"/>
              </a:ext>
            </a:extLst>
          </p:cNvPr>
          <p:cNvSpPr/>
          <p:nvPr/>
        </p:nvSpPr>
        <p:spPr>
          <a:xfrm rot="613057">
            <a:off x="5445269" y="4645276"/>
            <a:ext cx="705819" cy="265176"/>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D33C0411-989D-D5E2-BE85-3F227CC17ABB}"/>
              </a:ext>
            </a:extLst>
          </p:cNvPr>
          <p:cNvSpPr txBox="1"/>
          <p:nvPr/>
        </p:nvSpPr>
        <p:spPr>
          <a:xfrm>
            <a:off x="7110794" y="3337753"/>
            <a:ext cx="420308" cy="523220"/>
          </a:xfrm>
          <a:prstGeom prst="rect">
            <a:avLst/>
          </a:prstGeom>
          <a:noFill/>
        </p:spPr>
        <p:txBody>
          <a:bodyPr wrap="none" rtlCol="0">
            <a:spAutoFit/>
          </a:bodyPr>
          <a:lstStyle/>
          <a:p>
            <a:r>
              <a:rPr lang="en-US" sz="2800" dirty="0"/>
              <a:t>...</a:t>
            </a:r>
          </a:p>
        </p:txBody>
      </p:sp>
      <p:sp>
        <p:nvSpPr>
          <p:cNvPr id="25" name="TextBox 24">
            <a:extLst>
              <a:ext uri="{FF2B5EF4-FFF2-40B4-BE49-F238E27FC236}">
                <a16:creationId xmlns:a16="http://schemas.microsoft.com/office/drawing/2014/main" id="{D16A2122-4933-BF27-730C-9CB39A0D3711}"/>
              </a:ext>
            </a:extLst>
          </p:cNvPr>
          <p:cNvSpPr txBox="1"/>
          <p:nvPr/>
        </p:nvSpPr>
        <p:spPr>
          <a:xfrm>
            <a:off x="7123232" y="4750964"/>
            <a:ext cx="420308" cy="523220"/>
          </a:xfrm>
          <a:prstGeom prst="rect">
            <a:avLst/>
          </a:prstGeom>
          <a:noFill/>
        </p:spPr>
        <p:txBody>
          <a:bodyPr wrap="none" rtlCol="0">
            <a:spAutoFit/>
          </a:bodyPr>
          <a:lstStyle/>
          <a:p>
            <a:r>
              <a:rPr lang="en-US" sz="2800" dirty="0"/>
              <a:t>...</a:t>
            </a:r>
          </a:p>
        </p:txBody>
      </p:sp>
      <p:sp>
        <p:nvSpPr>
          <p:cNvPr id="26" name="TextBox 25">
            <a:extLst>
              <a:ext uri="{FF2B5EF4-FFF2-40B4-BE49-F238E27FC236}">
                <a16:creationId xmlns:a16="http://schemas.microsoft.com/office/drawing/2014/main" id="{01B2DF59-E41D-F62B-645B-CC5FE40D2FDF}"/>
              </a:ext>
            </a:extLst>
          </p:cNvPr>
          <p:cNvSpPr txBox="1"/>
          <p:nvPr/>
        </p:nvSpPr>
        <p:spPr>
          <a:xfrm>
            <a:off x="7097245" y="5220658"/>
            <a:ext cx="420308" cy="523220"/>
          </a:xfrm>
          <a:prstGeom prst="rect">
            <a:avLst/>
          </a:prstGeom>
          <a:noFill/>
        </p:spPr>
        <p:txBody>
          <a:bodyPr wrap="none" rtlCol="0">
            <a:spAutoFit/>
          </a:bodyPr>
          <a:lstStyle/>
          <a:p>
            <a:r>
              <a:rPr lang="en-US" sz="2800" dirty="0"/>
              <a:t>...</a:t>
            </a:r>
          </a:p>
        </p:txBody>
      </p:sp>
      <p:sp>
        <p:nvSpPr>
          <p:cNvPr id="27" name="TextBox 26">
            <a:extLst>
              <a:ext uri="{FF2B5EF4-FFF2-40B4-BE49-F238E27FC236}">
                <a16:creationId xmlns:a16="http://schemas.microsoft.com/office/drawing/2014/main" id="{8D89A3F0-B7AC-95DD-3564-47E8FEAB5F2F}"/>
              </a:ext>
            </a:extLst>
          </p:cNvPr>
          <p:cNvSpPr txBox="1"/>
          <p:nvPr/>
        </p:nvSpPr>
        <p:spPr>
          <a:xfrm>
            <a:off x="7110794" y="5690352"/>
            <a:ext cx="420308" cy="523220"/>
          </a:xfrm>
          <a:prstGeom prst="rect">
            <a:avLst/>
          </a:prstGeom>
          <a:noFill/>
        </p:spPr>
        <p:txBody>
          <a:bodyPr wrap="none" rtlCol="0">
            <a:spAutoFit/>
          </a:bodyPr>
          <a:lstStyle/>
          <a:p>
            <a:r>
              <a:rPr lang="en-US" sz="2800" dirty="0"/>
              <a:t>...</a:t>
            </a:r>
          </a:p>
        </p:txBody>
      </p:sp>
      <p:graphicFrame>
        <p:nvGraphicFramePr>
          <p:cNvPr id="28" name="Table 27">
            <a:extLst>
              <a:ext uri="{FF2B5EF4-FFF2-40B4-BE49-F238E27FC236}">
                <a16:creationId xmlns:a16="http://schemas.microsoft.com/office/drawing/2014/main" id="{11539356-6EE8-8FFA-88A8-40766AD88368}"/>
              </a:ext>
            </a:extLst>
          </p:cNvPr>
          <p:cNvGraphicFramePr>
            <a:graphicFrameLocks noGrp="1"/>
          </p:cNvGraphicFramePr>
          <p:nvPr>
            <p:extLst>
              <p:ext uri="{D42A27DB-BD31-4B8C-83A1-F6EECF244321}">
                <p14:modId xmlns:p14="http://schemas.microsoft.com/office/powerpoint/2010/main" val="3395688007"/>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174851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p:bldP spid="25" grpId="0"/>
      <p:bldP spid="26"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tile tx="0" ty="0" sx="100000" sy="100000" flip="none" algn="tr"/>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378C6E3-21C4-728B-F458-4AFF71AFCA0E}"/>
              </a:ext>
            </a:extLst>
          </p:cNvPr>
          <p:cNvSpPr>
            <a:spLocks noGrp="1"/>
          </p:cNvSpPr>
          <p:nvPr>
            <p:ph type="title"/>
          </p:nvPr>
        </p:nvSpPr>
        <p:spPr/>
        <p:txBody>
          <a:bodyPr/>
          <a:lstStyle/>
          <a:p>
            <a:r>
              <a:rPr lang="en-US" dirty="0"/>
              <a:t>Analytical Approach</a:t>
            </a:r>
          </a:p>
        </p:txBody>
      </p:sp>
      <p:sp>
        <p:nvSpPr>
          <p:cNvPr id="11" name="Content Placeholder 10">
            <a:extLst>
              <a:ext uri="{FF2B5EF4-FFF2-40B4-BE49-F238E27FC236}">
                <a16:creationId xmlns:a16="http://schemas.microsoft.com/office/drawing/2014/main" id="{F7F6D086-3491-EFC5-CE2B-4D37FF7BA589}"/>
              </a:ext>
            </a:extLst>
          </p:cNvPr>
          <p:cNvSpPr>
            <a:spLocks noGrp="1"/>
          </p:cNvSpPr>
          <p:nvPr>
            <p:ph sz="half" idx="2"/>
          </p:nvPr>
        </p:nvSpPr>
        <p:spPr>
          <a:xfrm>
            <a:off x="3974123" y="1600200"/>
            <a:ext cx="4712677" cy="4525963"/>
          </a:xfrm>
        </p:spPr>
        <p:txBody>
          <a:bodyPr/>
          <a:lstStyle/>
          <a:p>
            <a:r>
              <a:rPr lang="en-US" dirty="0"/>
              <a:t>Study immigration without knowing the origin</a:t>
            </a:r>
          </a:p>
          <a:p>
            <a:r>
              <a:rPr lang="en-US" dirty="0"/>
              <a:t>Study emigration without knowing the destination</a:t>
            </a:r>
          </a:p>
          <a:p>
            <a:r>
              <a:rPr lang="en-US" dirty="0"/>
              <a:t>Viewing migration as a characteristics of </a:t>
            </a:r>
            <a:r>
              <a:rPr lang="en-US" i="1" u="sng" dirty="0"/>
              <a:t>a place </a:t>
            </a:r>
            <a:r>
              <a:rPr lang="en-US" dirty="0"/>
              <a:t>divides migration into two separated processes: im-migration and e-migration</a:t>
            </a:r>
          </a:p>
        </p:txBody>
      </p:sp>
      <p:sp>
        <p:nvSpPr>
          <p:cNvPr id="4" name="Footer Placeholder 3">
            <a:extLst>
              <a:ext uri="{FF2B5EF4-FFF2-40B4-BE49-F238E27FC236}">
                <a16:creationId xmlns:a16="http://schemas.microsoft.com/office/drawing/2014/main" id="{1DCC9A78-8A63-DE75-C430-B48E9E21CC1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E52989C-79C4-D7EB-C101-5E177740281B}"/>
              </a:ext>
            </a:extLst>
          </p:cNvPr>
          <p:cNvSpPr>
            <a:spLocks noGrp="1"/>
          </p:cNvSpPr>
          <p:nvPr>
            <p:ph type="sldNum" sz="quarter" idx="12"/>
          </p:nvPr>
        </p:nvSpPr>
        <p:spPr/>
        <p:txBody>
          <a:bodyPr/>
          <a:lstStyle/>
          <a:p>
            <a:fld id="{C5EB5B64-243B-AC41-AF55-A7B0E9BF081F}" type="slidenum">
              <a:rPr lang="en-US" smtClean="0"/>
              <a:pPr/>
              <a:t>15</a:t>
            </a:fld>
            <a:endParaRPr lang="en-US" dirty="0"/>
          </a:p>
        </p:txBody>
      </p:sp>
      <p:pic>
        <p:nvPicPr>
          <p:cNvPr id="12" name="Picture 11">
            <a:extLst>
              <a:ext uri="{FF2B5EF4-FFF2-40B4-BE49-F238E27FC236}">
                <a16:creationId xmlns:a16="http://schemas.microsoft.com/office/drawing/2014/main" id="{86D0B8BD-BDB2-6CB7-50E6-F5732BE61026}"/>
              </a:ext>
            </a:extLst>
          </p:cNvPr>
          <p:cNvPicPr>
            <a:picLocks noChangeAspect="1"/>
          </p:cNvPicPr>
          <p:nvPr/>
        </p:nvPicPr>
        <p:blipFill>
          <a:blip r:embed="rId3"/>
          <a:stretch>
            <a:fillRect/>
          </a:stretch>
        </p:blipFill>
        <p:spPr>
          <a:xfrm>
            <a:off x="123224" y="2532185"/>
            <a:ext cx="2096668" cy="2122236"/>
          </a:xfrm>
          <a:prstGeom prst="rect">
            <a:avLst/>
          </a:prstGeom>
        </p:spPr>
      </p:pic>
      <p:sp>
        <p:nvSpPr>
          <p:cNvPr id="13" name="Right Arrow 12">
            <a:extLst>
              <a:ext uri="{FF2B5EF4-FFF2-40B4-BE49-F238E27FC236}">
                <a16:creationId xmlns:a16="http://schemas.microsoft.com/office/drawing/2014/main" id="{66AAF2C9-06F6-641D-56F4-AC7FAD8F7947}"/>
              </a:ext>
            </a:extLst>
          </p:cNvPr>
          <p:cNvSpPr/>
          <p:nvPr/>
        </p:nvSpPr>
        <p:spPr>
          <a:xfrm rot="9656414">
            <a:off x="2108990" y="2925407"/>
            <a:ext cx="1066138" cy="849097"/>
          </a:xfrm>
          <a:prstGeom prst="rightArrow">
            <a:avLst/>
          </a:prstGeom>
          <a:solidFill>
            <a:schemeClr val="tx1">
              <a:lumMod val="65000"/>
              <a:lumOff val="3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4" name="Right Arrow 13">
            <a:extLst>
              <a:ext uri="{FF2B5EF4-FFF2-40B4-BE49-F238E27FC236}">
                <a16:creationId xmlns:a16="http://schemas.microsoft.com/office/drawing/2014/main" id="{EF74EB94-4DB9-4611-27AA-101B50FF8178}"/>
              </a:ext>
            </a:extLst>
          </p:cNvPr>
          <p:cNvSpPr/>
          <p:nvPr/>
        </p:nvSpPr>
        <p:spPr>
          <a:xfrm rot="613057">
            <a:off x="2145276" y="3955452"/>
            <a:ext cx="1066138" cy="424549"/>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3FFE4F47-571F-E818-D0D0-BAD0ADD3632D}"/>
              </a:ext>
            </a:extLst>
          </p:cNvPr>
          <p:cNvSpPr txBox="1"/>
          <p:nvPr/>
        </p:nvSpPr>
        <p:spPr>
          <a:xfrm>
            <a:off x="3216679" y="2792190"/>
            <a:ext cx="497252" cy="707886"/>
          </a:xfrm>
          <a:prstGeom prst="rect">
            <a:avLst/>
          </a:prstGeom>
          <a:noFill/>
        </p:spPr>
        <p:txBody>
          <a:bodyPr wrap="none" rtlCol="0">
            <a:spAutoFit/>
          </a:bodyPr>
          <a:lstStyle/>
          <a:p>
            <a:r>
              <a:rPr lang="en-US" sz="4000" b="1" dirty="0">
                <a:latin typeface="Arial Black" panose="020B0604020202020204" pitchFamily="34" charset="0"/>
                <a:cs typeface="Arial Black" panose="020B0604020202020204" pitchFamily="34" charset="0"/>
              </a:rPr>
              <a:t>?</a:t>
            </a:r>
          </a:p>
        </p:txBody>
      </p:sp>
      <p:sp>
        <p:nvSpPr>
          <p:cNvPr id="17" name="TextBox 16">
            <a:extLst>
              <a:ext uri="{FF2B5EF4-FFF2-40B4-BE49-F238E27FC236}">
                <a16:creationId xmlns:a16="http://schemas.microsoft.com/office/drawing/2014/main" id="{C3BD71C6-0149-5398-A292-1355EBC34AF2}"/>
              </a:ext>
            </a:extLst>
          </p:cNvPr>
          <p:cNvSpPr txBox="1"/>
          <p:nvPr/>
        </p:nvSpPr>
        <p:spPr>
          <a:xfrm>
            <a:off x="3188756" y="4036883"/>
            <a:ext cx="466794" cy="646331"/>
          </a:xfrm>
          <a:prstGeom prst="rect">
            <a:avLst/>
          </a:prstGeom>
          <a:noFill/>
        </p:spPr>
        <p:txBody>
          <a:bodyPr wrap="none" rtlCol="0">
            <a:spAutoFit/>
          </a:bodyPr>
          <a:lstStyle/>
          <a:p>
            <a:r>
              <a:rPr lang="en-US" sz="3600" b="1" dirty="0">
                <a:latin typeface="Arial Black" panose="020B0604020202020204" pitchFamily="34" charset="0"/>
                <a:cs typeface="Arial Black" panose="020B0604020202020204" pitchFamily="34" charset="0"/>
              </a:rPr>
              <a:t>?</a:t>
            </a:r>
          </a:p>
        </p:txBody>
      </p:sp>
      <p:graphicFrame>
        <p:nvGraphicFramePr>
          <p:cNvPr id="18" name="Table 17">
            <a:extLst>
              <a:ext uri="{FF2B5EF4-FFF2-40B4-BE49-F238E27FC236}">
                <a16:creationId xmlns:a16="http://schemas.microsoft.com/office/drawing/2014/main" id="{11CA341A-71B3-1EB5-E413-2BDD855D33D2}"/>
              </a:ext>
            </a:extLst>
          </p:cNvPr>
          <p:cNvGraphicFramePr>
            <a:graphicFrameLocks noGrp="1"/>
          </p:cNvGraphicFramePr>
          <p:nvPr>
            <p:extLst>
              <p:ext uri="{D42A27DB-BD31-4B8C-83A1-F6EECF244321}">
                <p14:modId xmlns:p14="http://schemas.microsoft.com/office/powerpoint/2010/main" val="3395688007"/>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352296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tile tx="0" ty="0" sx="100000" sy="100000" flip="none" algn="tr"/>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38536-C892-4420-DFDD-C9B413CB31DC}"/>
              </a:ext>
            </a:extLst>
          </p:cNvPr>
          <p:cNvSpPr>
            <a:spLocks noGrp="1"/>
          </p:cNvSpPr>
          <p:nvPr>
            <p:ph type="title"/>
          </p:nvPr>
        </p:nvSpPr>
        <p:spPr/>
        <p:txBody>
          <a:bodyPr/>
          <a:lstStyle/>
          <a:p>
            <a:r>
              <a:rPr lang="en-US" dirty="0"/>
              <a:t>Analytical Approach</a:t>
            </a:r>
          </a:p>
        </p:txBody>
      </p:sp>
      <p:sp>
        <p:nvSpPr>
          <p:cNvPr id="3" name="Content Placeholder 2">
            <a:extLst>
              <a:ext uri="{FF2B5EF4-FFF2-40B4-BE49-F238E27FC236}">
                <a16:creationId xmlns:a16="http://schemas.microsoft.com/office/drawing/2014/main" id="{6B026125-4DDB-9024-15B6-1B8662E1E4F5}"/>
              </a:ext>
            </a:extLst>
          </p:cNvPr>
          <p:cNvSpPr>
            <a:spLocks noGrp="1"/>
          </p:cNvSpPr>
          <p:nvPr>
            <p:ph sz="half" idx="1"/>
          </p:nvPr>
        </p:nvSpPr>
        <p:spPr>
          <a:xfrm>
            <a:off x="457199" y="1600200"/>
            <a:ext cx="4264269" cy="4525963"/>
          </a:xfrm>
        </p:spPr>
        <p:txBody>
          <a:bodyPr/>
          <a:lstStyle/>
          <a:p>
            <a:r>
              <a:rPr lang="en-US" dirty="0"/>
              <a:t>Migration, people moving from one place to another, is a </a:t>
            </a:r>
            <a:r>
              <a:rPr lang="en-US" i="1" u="sng" dirty="0"/>
              <a:t>relational</a:t>
            </a:r>
            <a:r>
              <a:rPr lang="en-US" dirty="0"/>
              <a:t> phenomenon</a:t>
            </a:r>
          </a:p>
        </p:txBody>
      </p:sp>
      <p:sp>
        <p:nvSpPr>
          <p:cNvPr id="4" name="Content Placeholder 3">
            <a:extLst>
              <a:ext uri="{FF2B5EF4-FFF2-40B4-BE49-F238E27FC236}">
                <a16:creationId xmlns:a16="http://schemas.microsoft.com/office/drawing/2014/main" id="{818AA5C8-688D-A5FD-FEEF-5FA7B99FA4C2}"/>
              </a:ext>
            </a:extLst>
          </p:cNvPr>
          <p:cNvSpPr>
            <a:spLocks noGrp="1"/>
          </p:cNvSpPr>
          <p:nvPr>
            <p:ph sz="half" idx="2"/>
          </p:nvPr>
        </p:nvSpPr>
        <p:spPr>
          <a:xfrm>
            <a:off x="4648200" y="1600200"/>
            <a:ext cx="4196862" cy="4525963"/>
          </a:xfrm>
        </p:spPr>
        <p:txBody>
          <a:bodyPr/>
          <a:lstStyle/>
          <a:p>
            <a:r>
              <a:rPr lang="en-US" dirty="0"/>
              <a:t>The relational approach shifts the analytical unit from </a:t>
            </a:r>
            <a:r>
              <a:rPr lang="en-US" i="1" u="sng" dirty="0"/>
              <a:t>a place </a:t>
            </a:r>
            <a:r>
              <a:rPr lang="en-US" dirty="0"/>
              <a:t>to </a:t>
            </a:r>
            <a:r>
              <a:rPr lang="en-US" i="1" u="sng" dirty="0"/>
              <a:t>a pair of places</a:t>
            </a:r>
          </a:p>
          <a:p>
            <a:r>
              <a:rPr lang="en-US" dirty="0"/>
              <a:t>We consider how the origin and destination </a:t>
            </a:r>
            <a:r>
              <a:rPr lang="en-US" i="1" u="sng" dirty="0"/>
              <a:t>jointly</a:t>
            </a:r>
            <a:r>
              <a:rPr lang="en-US" dirty="0"/>
              <a:t> influences migration between them</a:t>
            </a:r>
          </a:p>
        </p:txBody>
      </p:sp>
      <p:sp>
        <p:nvSpPr>
          <p:cNvPr id="5" name="Footer Placeholder 4">
            <a:extLst>
              <a:ext uri="{FF2B5EF4-FFF2-40B4-BE49-F238E27FC236}">
                <a16:creationId xmlns:a16="http://schemas.microsoft.com/office/drawing/2014/main" id="{9A0CA330-23A6-58B1-BCC1-5D169056963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0E50A44-1D25-0E7B-49CF-2683B71A72D0}"/>
              </a:ext>
            </a:extLst>
          </p:cNvPr>
          <p:cNvSpPr>
            <a:spLocks noGrp="1"/>
          </p:cNvSpPr>
          <p:nvPr>
            <p:ph type="sldNum" sz="quarter" idx="12"/>
          </p:nvPr>
        </p:nvSpPr>
        <p:spPr/>
        <p:txBody>
          <a:bodyPr/>
          <a:lstStyle/>
          <a:p>
            <a:fld id="{C5EB5B64-243B-AC41-AF55-A7B0E9BF081F}" type="slidenum">
              <a:rPr lang="en-US" smtClean="0"/>
              <a:pPr/>
              <a:t>16</a:t>
            </a:fld>
            <a:endParaRPr lang="en-US" dirty="0"/>
          </a:p>
        </p:txBody>
      </p:sp>
      <p:pic>
        <p:nvPicPr>
          <p:cNvPr id="7" name="Picture 6">
            <a:extLst>
              <a:ext uri="{FF2B5EF4-FFF2-40B4-BE49-F238E27FC236}">
                <a16:creationId xmlns:a16="http://schemas.microsoft.com/office/drawing/2014/main" id="{401150C3-3D5C-DB41-8C38-A23EA0BD0DEF}"/>
              </a:ext>
            </a:extLst>
          </p:cNvPr>
          <p:cNvPicPr>
            <a:picLocks noChangeAspect="1"/>
          </p:cNvPicPr>
          <p:nvPr/>
        </p:nvPicPr>
        <p:blipFill>
          <a:blip r:embed="rId3"/>
          <a:stretch>
            <a:fillRect/>
          </a:stretch>
        </p:blipFill>
        <p:spPr>
          <a:xfrm>
            <a:off x="524606" y="4210010"/>
            <a:ext cx="1035166" cy="1047790"/>
          </a:xfrm>
          <a:prstGeom prst="rect">
            <a:avLst/>
          </a:prstGeom>
        </p:spPr>
      </p:pic>
      <p:pic>
        <p:nvPicPr>
          <p:cNvPr id="8" name="Picture 7">
            <a:extLst>
              <a:ext uri="{FF2B5EF4-FFF2-40B4-BE49-F238E27FC236}">
                <a16:creationId xmlns:a16="http://schemas.microsoft.com/office/drawing/2014/main" id="{214576F1-CDA3-1CFB-4E52-E947E6CBF9FA}"/>
              </a:ext>
            </a:extLst>
          </p:cNvPr>
          <p:cNvPicPr>
            <a:picLocks noChangeAspect="1"/>
          </p:cNvPicPr>
          <p:nvPr/>
        </p:nvPicPr>
        <p:blipFill>
          <a:blip r:embed="rId4"/>
          <a:stretch>
            <a:fillRect/>
          </a:stretch>
        </p:blipFill>
        <p:spPr>
          <a:xfrm>
            <a:off x="2449189" y="3635968"/>
            <a:ext cx="1309593" cy="1325563"/>
          </a:xfrm>
          <a:prstGeom prst="rect">
            <a:avLst/>
          </a:prstGeom>
        </p:spPr>
      </p:pic>
      <p:sp>
        <p:nvSpPr>
          <p:cNvPr id="9" name="Right Arrow 8">
            <a:extLst>
              <a:ext uri="{FF2B5EF4-FFF2-40B4-BE49-F238E27FC236}">
                <a16:creationId xmlns:a16="http://schemas.microsoft.com/office/drawing/2014/main" id="{A5834981-0EC0-7194-96AF-9966DF3A8B21}"/>
              </a:ext>
            </a:extLst>
          </p:cNvPr>
          <p:cNvSpPr/>
          <p:nvPr/>
        </p:nvSpPr>
        <p:spPr>
          <a:xfrm rot="20469434">
            <a:off x="1582319" y="4342169"/>
            <a:ext cx="787528" cy="270300"/>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aphicFrame>
        <p:nvGraphicFramePr>
          <p:cNvPr id="11" name="Table 10">
            <a:extLst>
              <a:ext uri="{FF2B5EF4-FFF2-40B4-BE49-F238E27FC236}">
                <a16:creationId xmlns:a16="http://schemas.microsoft.com/office/drawing/2014/main" id="{3B7695C2-BA13-9A39-CA50-699E56D81926}"/>
              </a:ext>
            </a:extLst>
          </p:cNvPr>
          <p:cNvGraphicFramePr>
            <a:graphicFrameLocks noGrp="1"/>
          </p:cNvGraphicFramePr>
          <p:nvPr>
            <p:extLst>
              <p:ext uri="{D42A27DB-BD31-4B8C-83A1-F6EECF244321}">
                <p14:modId xmlns:p14="http://schemas.microsoft.com/office/powerpoint/2010/main" val="3395688007"/>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324234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C63BE-0237-ED74-EC44-49D164CDDD2A}"/>
              </a:ext>
            </a:extLst>
          </p:cNvPr>
          <p:cNvSpPr>
            <a:spLocks noGrp="1"/>
          </p:cNvSpPr>
          <p:nvPr>
            <p:ph type="title"/>
          </p:nvPr>
        </p:nvSpPr>
        <p:spPr/>
        <p:txBody>
          <a:bodyPr/>
          <a:lstStyle/>
          <a:p>
            <a:r>
              <a:rPr lang="en-US" dirty="0"/>
              <a:t>Migration Systems</a:t>
            </a:r>
          </a:p>
        </p:txBody>
      </p:sp>
      <p:sp>
        <p:nvSpPr>
          <p:cNvPr id="4" name="Content Placeholder 3">
            <a:extLst>
              <a:ext uri="{FF2B5EF4-FFF2-40B4-BE49-F238E27FC236}">
                <a16:creationId xmlns:a16="http://schemas.microsoft.com/office/drawing/2014/main" id="{DC61176E-7A7C-A9A7-A0A4-0D41696F5D71}"/>
              </a:ext>
            </a:extLst>
          </p:cNvPr>
          <p:cNvSpPr>
            <a:spLocks noGrp="1"/>
          </p:cNvSpPr>
          <p:nvPr>
            <p:ph sz="half" idx="2"/>
          </p:nvPr>
        </p:nvSpPr>
        <p:spPr>
          <a:xfrm>
            <a:off x="3552483" y="1524287"/>
            <a:ext cx="5134317" cy="4525963"/>
          </a:xfrm>
        </p:spPr>
        <p:txBody>
          <a:bodyPr/>
          <a:lstStyle/>
          <a:p>
            <a:pPr>
              <a:lnSpc>
                <a:spcPct val="110000"/>
              </a:lnSpc>
            </a:pPr>
            <a:r>
              <a:rPr lang="en-US" dirty="0"/>
              <a:t>Migration flows between places form an interconnected system </a:t>
            </a:r>
            <a:r>
              <a:rPr lang="en-US" sz="2400" dirty="0"/>
              <a:t>(migration systems theory: Bakewell 2014; </a:t>
            </a:r>
            <a:r>
              <a:rPr lang="en-US" sz="2400" dirty="0" err="1">
                <a:effectLst/>
              </a:rPr>
              <a:t>Mabogunje</a:t>
            </a:r>
            <a:r>
              <a:rPr lang="en-US" sz="2400" dirty="0">
                <a:effectLst/>
              </a:rPr>
              <a:t> 1970)</a:t>
            </a:r>
          </a:p>
          <a:p>
            <a:pPr>
              <a:lnSpc>
                <a:spcPct val="110000"/>
              </a:lnSpc>
            </a:pPr>
            <a:r>
              <a:rPr lang="en-US" dirty="0"/>
              <a:t>Migration flow network</a:t>
            </a:r>
          </a:p>
          <a:p>
            <a:pPr lvl="1">
              <a:lnSpc>
                <a:spcPct val="110000"/>
              </a:lnSpc>
            </a:pPr>
            <a:r>
              <a:rPr lang="en-US" dirty="0"/>
              <a:t>counties (nodes)</a:t>
            </a:r>
          </a:p>
          <a:p>
            <a:pPr lvl="1">
              <a:lnSpc>
                <a:spcPct val="110000"/>
              </a:lnSpc>
            </a:pPr>
            <a:r>
              <a:rPr lang="en-US" dirty="0"/>
              <a:t>migration flows (edges)</a:t>
            </a:r>
          </a:p>
          <a:p>
            <a:pPr lvl="1">
              <a:lnSpc>
                <a:spcPct val="110000"/>
              </a:lnSpc>
            </a:pPr>
            <a:r>
              <a:rPr lang="en-US" b="1" dirty="0"/>
              <a:t>RQ: </a:t>
            </a:r>
            <a:r>
              <a:rPr lang="en-US" dirty="0"/>
              <a:t>what explains the magnitudes of migration flows between counties</a:t>
            </a:r>
          </a:p>
        </p:txBody>
      </p:sp>
      <p:sp>
        <p:nvSpPr>
          <p:cNvPr id="5" name="Footer Placeholder 4">
            <a:extLst>
              <a:ext uri="{FF2B5EF4-FFF2-40B4-BE49-F238E27FC236}">
                <a16:creationId xmlns:a16="http://schemas.microsoft.com/office/drawing/2014/main" id="{AD0959D9-3D44-8C2D-2C77-4EF7EA16A5B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DB58FE-D8AD-201D-637B-0193B3054226}"/>
              </a:ext>
            </a:extLst>
          </p:cNvPr>
          <p:cNvSpPr>
            <a:spLocks noGrp="1"/>
          </p:cNvSpPr>
          <p:nvPr>
            <p:ph type="sldNum" sz="quarter" idx="12"/>
          </p:nvPr>
        </p:nvSpPr>
        <p:spPr/>
        <p:txBody>
          <a:bodyPr/>
          <a:lstStyle/>
          <a:p>
            <a:fld id="{C5EB5B64-243B-AC41-AF55-A7B0E9BF081F}" type="slidenum">
              <a:rPr lang="en-US" smtClean="0"/>
              <a:pPr/>
              <a:t>17</a:t>
            </a:fld>
            <a:endParaRPr lang="en-US" dirty="0"/>
          </a:p>
        </p:txBody>
      </p:sp>
      <p:pic>
        <p:nvPicPr>
          <p:cNvPr id="8" name="Picture 7">
            <a:extLst>
              <a:ext uri="{FF2B5EF4-FFF2-40B4-BE49-F238E27FC236}">
                <a16:creationId xmlns:a16="http://schemas.microsoft.com/office/drawing/2014/main" id="{1CCB5901-4905-FAB3-52AC-6EA63E20BF1B}"/>
              </a:ext>
            </a:extLst>
          </p:cNvPr>
          <p:cNvPicPr>
            <a:picLocks noChangeAspect="1"/>
          </p:cNvPicPr>
          <p:nvPr/>
        </p:nvPicPr>
        <p:blipFill>
          <a:blip r:embed="rId3"/>
          <a:stretch>
            <a:fillRect/>
          </a:stretch>
        </p:blipFill>
        <p:spPr>
          <a:xfrm>
            <a:off x="2118612" y="4716072"/>
            <a:ext cx="1399990" cy="1417063"/>
          </a:xfrm>
          <a:prstGeom prst="rect">
            <a:avLst/>
          </a:prstGeom>
        </p:spPr>
      </p:pic>
      <p:pic>
        <p:nvPicPr>
          <p:cNvPr id="9" name="Picture 8">
            <a:extLst>
              <a:ext uri="{FF2B5EF4-FFF2-40B4-BE49-F238E27FC236}">
                <a16:creationId xmlns:a16="http://schemas.microsoft.com/office/drawing/2014/main" id="{0BA753CD-012A-1AA8-5C33-338892ACE402}"/>
              </a:ext>
            </a:extLst>
          </p:cNvPr>
          <p:cNvPicPr>
            <a:picLocks noChangeAspect="1"/>
          </p:cNvPicPr>
          <p:nvPr/>
        </p:nvPicPr>
        <p:blipFill>
          <a:blip r:embed="rId4"/>
          <a:stretch>
            <a:fillRect/>
          </a:stretch>
        </p:blipFill>
        <p:spPr>
          <a:xfrm>
            <a:off x="0" y="1614139"/>
            <a:ext cx="1372448" cy="1389185"/>
          </a:xfrm>
          <a:prstGeom prst="rect">
            <a:avLst/>
          </a:prstGeom>
        </p:spPr>
      </p:pic>
      <p:pic>
        <p:nvPicPr>
          <p:cNvPr id="13" name="Picture 12">
            <a:extLst>
              <a:ext uri="{FF2B5EF4-FFF2-40B4-BE49-F238E27FC236}">
                <a16:creationId xmlns:a16="http://schemas.microsoft.com/office/drawing/2014/main" id="{C399ED9E-1C41-84F2-FC47-1E9C14FCA2F5}"/>
              </a:ext>
            </a:extLst>
          </p:cNvPr>
          <p:cNvPicPr>
            <a:picLocks noChangeAspect="1"/>
          </p:cNvPicPr>
          <p:nvPr/>
        </p:nvPicPr>
        <p:blipFill>
          <a:blip r:embed="rId5"/>
          <a:stretch>
            <a:fillRect/>
          </a:stretch>
        </p:blipFill>
        <p:spPr>
          <a:xfrm>
            <a:off x="199198" y="3760797"/>
            <a:ext cx="1035166" cy="1047790"/>
          </a:xfrm>
          <a:prstGeom prst="rect">
            <a:avLst/>
          </a:prstGeom>
        </p:spPr>
      </p:pic>
      <p:pic>
        <p:nvPicPr>
          <p:cNvPr id="14" name="Picture 13">
            <a:extLst>
              <a:ext uri="{FF2B5EF4-FFF2-40B4-BE49-F238E27FC236}">
                <a16:creationId xmlns:a16="http://schemas.microsoft.com/office/drawing/2014/main" id="{23594578-9689-27FF-285D-93D5CF140ABB}"/>
              </a:ext>
            </a:extLst>
          </p:cNvPr>
          <p:cNvPicPr>
            <a:picLocks noChangeAspect="1"/>
          </p:cNvPicPr>
          <p:nvPr/>
        </p:nvPicPr>
        <p:blipFill>
          <a:blip r:embed="rId6"/>
          <a:stretch>
            <a:fillRect/>
          </a:stretch>
        </p:blipFill>
        <p:spPr>
          <a:xfrm>
            <a:off x="2123781" y="3186755"/>
            <a:ext cx="1309593" cy="1325563"/>
          </a:xfrm>
          <a:prstGeom prst="rect">
            <a:avLst/>
          </a:prstGeom>
        </p:spPr>
      </p:pic>
      <p:sp>
        <p:nvSpPr>
          <p:cNvPr id="15" name="Right Arrow 14">
            <a:extLst>
              <a:ext uri="{FF2B5EF4-FFF2-40B4-BE49-F238E27FC236}">
                <a16:creationId xmlns:a16="http://schemas.microsoft.com/office/drawing/2014/main" id="{A710D338-9ED5-D4EC-06A6-9DB55C1E6803}"/>
              </a:ext>
            </a:extLst>
          </p:cNvPr>
          <p:cNvSpPr/>
          <p:nvPr/>
        </p:nvSpPr>
        <p:spPr>
          <a:xfrm rot="20469434">
            <a:off x="1269076" y="3874385"/>
            <a:ext cx="887284" cy="362192"/>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6" name="Right Arrow 15">
            <a:extLst>
              <a:ext uri="{FF2B5EF4-FFF2-40B4-BE49-F238E27FC236}">
                <a16:creationId xmlns:a16="http://schemas.microsoft.com/office/drawing/2014/main" id="{39FB5BF8-9362-F872-CF3A-50DD2638699C}"/>
              </a:ext>
            </a:extLst>
          </p:cNvPr>
          <p:cNvSpPr/>
          <p:nvPr/>
        </p:nvSpPr>
        <p:spPr>
          <a:xfrm rot="1757039">
            <a:off x="1140794" y="4788134"/>
            <a:ext cx="1544621" cy="306069"/>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7" name="Right Arrow 16">
            <a:extLst>
              <a:ext uri="{FF2B5EF4-FFF2-40B4-BE49-F238E27FC236}">
                <a16:creationId xmlns:a16="http://schemas.microsoft.com/office/drawing/2014/main" id="{54AE4D5B-41A1-CF14-3C65-484854B02996}"/>
              </a:ext>
            </a:extLst>
          </p:cNvPr>
          <p:cNvSpPr/>
          <p:nvPr/>
        </p:nvSpPr>
        <p:spPr>
          <a:xfrm rot="9731694">
            <a:off x="1101823" y="3629577"/>
            <a:ext cx="896295" cy="270300"/>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8" name="Right Arrow 17">
            <a:extLst>
              <a:ext uri="{FF2B5EF4-FFF2-40B4-BE49-F238E27FC236}">
                <a16:creationId xmlns:a16="http://schemas.microsoft.com/office/drawing/2014/main" id="{15A379DF-0BDE-A1C1-6D1F-A821EF42639C}"/>
              </a:ext>
            </a:extLst>
          </p:cNvPr>
          <p:cNvSpPr/>
          <p:nvPr/>
        </p:nvSpPr>
        <p:spPr>
          <a:xfrm rot="5098863">
            <a:off x="146629" y="3161897"/>
            <a:ext cx="963519" cy="216976"/>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9" name="Right Arrow 18">
            <a:extLst>
              <a:ext uri="{FF2B5EF4-FFF2-40B4-BE49-F238E27FC236}">
                <a16:creationId xmlns:a16="http://schemas.microsoft.com/office/drawing/2014/main" id="{8D10F926-8A54-1147-EE00-5E916BEA7916}"/>
              </a:ext>
            </a:extLst>
          </p:cNvPr>
          <p:cNvSpPr/>
          <p:nvPr/>
        </p:nvSpPr>
        <p:spPr>
          <a:xfrm rot="4507731">
            <a:off x="2618036" y="4359708"/>
            <a:ext cx="546303" cy="212448"/>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0" name="Right Arrow 19">
            <a:extLst>
              <a:ext uri="{FF2B5EF4-FFF2-40B4-BE49-F238E27FC236}">
                <a16:creationId xmlns:a16="http://schemas.microsoft.com/office/drawing/2014/main" id="{559E2409-9229-511A-0D9C-6F308E6CCA80}"/>
              </a:ext>
            </a:extLst>
          </p:cNvPr>
          <p:cNvSpPr/>
          <p:nvPr/>
        </p:nvSpPr>
        <p:spPr>
          <a:xfrm rot="2071082">
            <a:off x="1067527" y="2930713"/>
            <a:ext cx="1632919" cy="152079"/>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2" name="Right Arrow 21">
            <a:extLst>
              <a:ext uri="{FF2B5EF4-FFF2-40B4-BE49-F238E27FC236}">
                <a16:creationId xmlns:a16="http://schemas.microsoft.com/office/drawing/2014/main" id="{F851D927-AADE-61EB-95E9-32DE8702C13E}"/>
              </a:ext>
            </a:extLst>
          </p:cNvPr>
          <p:cNvSpPr/>
          <p:nvPr/>
        </p:nvSpPr>
        <p:spPr>
          <a:xfrm rot="12587962">
            <a:off x="996748" y="5082533"/>
            <a:ext cx="1544621" cy="188128"/>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aphicFrame>
        <p:nvGraphicFramePr>
          <p:cNvPr id="23" name="Table 22">
            <a:extLst>
              <a:ext uri="{FF2B5EF4-FFF2-40B4-BE49-F238E27FC236}">
                <a16:creationId xmlns:a16="http://schemas.microsoft.com/office/drawing/2014/main" id="{2F9A7BBB-B627-2248-3E0A-1A86FBABCF32}"/>
              </a:ext>
            </a:extLst>
          </p:cNvPr>
          <p:cNvGraphicFramePr>
            <a:graphicFrameLocks noGrp="1"/>
          </p:cNvGraphicFramePr>
          <p:nvPr>
            <p:extLst>
              <p:ext uri="{D42A27DB-BD31-4B8C-83A1-F6EECF244321}">
                <p14:modId xmlns:p14="http://schemas.microsoft.com/office/powerpoint/2010/main" val="3395688007"/>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343219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32E202-3C7F-EEF8-1D11-369CE21EA269}"/>
              </a:ext>
            </a:extLst>
          </p:cNvPr>
          <p:cNvSpPr>
            <a:spLocks noGrp="1"/>
          </p:cNvSpPr>
          <p:nvPr>
            <p:ph idx="1"/>
          </p:nvPr>
        </p:nvSpPr>
        <p:spPr>
          <a:xfrm>
            <a:off x="457200" y="1567748"/>
            <a:ext cx="8229600" cy="4525963"/>
          </a:xfrm>
        </p:spPr>
        <p:txBody>
          <a:bodyPr/>
          <a:lstStyle/>
          <a:p>
            <a:r>
              <a:rPr lang="en-US" dirty="0"/>
              <a:t>The relational view puts in context the political polarization across geography:</a:t>
            </a:r>
          </a:p>
          <a:p>
            <a:pPr lvl="1"/>
            <a:r>
              <a:rPr lang="en-US" dirty="0"/>
              <a:t>Political polarization has divided Americans along party lines, spatially</a:t>
            </a:r>
          </a:p>
          <a:p>
            <a:pPr lvl="1"/>
            <a:r>
              <a:rPr lang="en-US" dirty="0"/>
              <a:t>Segmentation of American geography by partisanship</a:t>
            </a:r>
          </a:p>
          <a:p>
            <a:endParaRPr lang="en-US" dirty="0"/>
          </a:p>
        </p:txBody>
      </p:sp>
      <p:sp>
        <p:nvSpPr>
          <p:cNvPr id="3" name="Title 2">
            <a:extLst>
              <a:ext uri="{FF2B5EF4-FFF2-40B4-BE49-F238E27FC236}">
                <a16:creationId xmlns:a16="http://schemas.microsoft.com/office/drawing/2014/main" id="{8743BD75-1B3B-EA3B-A646-97B0FEB299A3}"/>
              </a:ext>
            </a:extLst>
          </p:cNvPr>
          <p:cNvSpPr>
            <a:spLocks noGrp="1"/>
          </p:cNvSpPr>
          <p:nvPr>
            <p:ph type="title"/>
          </p:nvPr>
        </p:nvSpPr>
        <p:spPr/>
        <p:txBody>
          <a:bodyPr/>
          <a:lstStyle/>
          <a:p>
            <a:r>
              <a:rPr lang="en-US" dirty="0"/>
              <a:t>Political Polarization</a:t>
            </a:r>
          </a:p>
        </p:txBody>
      </p:sp>
      <p:sp>
        <p:nvSpPr>
          <p:cNvPr id="5" name="Slide Number Placeholder 4">
            <a:extLst>
              <a:ext uri="{FF2B5EF4-FFF2-40B4-BE49-F238E27FC236}">
                <a16:creationId xmlns:a16="http://schemas.microsoft.com/office/drawing/2014/main" id="{DE8CEF75-3ED6-D1DF-8FC1-B851C790E829}"/>
              </a:ext>
            </a:extLst>
          </p:cNvPr>
          <p:cNvSpPr>
            <a:spLocks noGrp="1"/>
          </p:cNvSpPr>
          <p:nvPr>
            <p:ph type="sldNum" sz="quarter" idx="12"/>
          </p:nvPr>
        </p:nvSpPr>
        <p:spPr/>
        <p:txBody>
          <a:bodyPr/>
          <a:lstStyle/>
          <a:p>
            <a:fld id="{C5EB5B64-243B-AC41-AF55-A7B0E9BF081F}" type="slidenum">
              <a:rPr lang="en-US" smtClean="0"/>
              <a:pPr/>
              <a:t>18</a:t>
            </a:fld>
            <a:endParaRPr lang="en-US" dirty="0"/>
          </a:p>
        </p:txBody>
      </p:sp>
      <p:graphicFrame>
        <p:nvGraphicFramePr>
          <p:cNvPr id="6" name="Table 5">
            <a:extLst>
              <a:ext uri="{FF2B5EF4-FFF2-40B4-BE49-F238E27FC236}">
                <a16:creationId xmlns:a16="http://schemas.microsoft.com/office/drawing/2014/main" id="{0C492D91-D13F-80A2-1B72-8323C02DA030}"/>
              </a:ext>
            </a:extLst>
          </p:cNvPr>
          <p:cNvGraphicFramePr>
            <a:graphicFrameLocks noGrp="1"/>
          </p:cNvGraphicFramePr>
          <p:nvPr>
            <p:extLst>
              <p:ext uri="{D42A27DB-BD31-4B8C-83A1-F6EECF244321}">
                <p14:modId xmlns:p14="http://schemas.microsoft.com/office/powerpoint/2010/main" val="2503008490"/>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pic>
        <p:nvPicPr>
          <p:cNvPr id="3074" name="Picture 2">
            <a:extLst>
              <a:ext uri="{FF2B5EF4-FFF2-40B4-BE49-F238E27FC236}">
                <a16:creationId xmlns:a16="http://schemas.microsoft.com/office/drawing/2014/main" id="{14BFFA99-CD9E-0478-94E8-0EAA2C13F2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5017419"/>
            <a:ext cx="2590800" cy="155448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3">
            <a:extLst>
              <a:ext uri="{FF2B5EF4-FFF2-40B4-BE49-F238E27FC236}">
                <a16:creationId xmlns:a16="http://schemas.microsoft.com/office/drawing/2014/main" id="{915C85BD-CA23-D6DD-BD32-BFE74152E454}"/>
              </a:ext>
            </a:extLst>
          </p:cNvPr>
          <p:cNvSpPr txBox="1">
            <a:spLocks/>
          </p:cNvSpPr>
          <p:nvPr/>
        </p:nvSpPr>
        <p:spPr>
          <a:xfrm>
            <a:off x="720969" y="3657815"/>
            <a:ext cx="7885128" cy="1533751"/>
          </a:xfrm>
          <a:prstGeom prst="rect">
            <a:avLst/>
          </a:prstGeom>
          <a:solidFill>
            <a:schemeClr val="tx2">
              <a:lumMod val="20000"/>
              <a:lumOff val="80000"/>
            </a:schemeClr>
          </a:solidFill>
          <a:effectLst>
            <a:softEdge rad="38100"/>
          </a:effectLst>
        </p:spPr>
        <p:txBody>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Bef>
                <a:spcPts val="0"/>
              </a:spcBef>
              <a:buNone/>
              <a:defRPr/>
            </a:pPr>
            <a:r>
              <a:rPr lang="en-US" sz="4000" b="1" i="1" dirty="0">
                <a:latin typeface="Candara" panose="020E0502030303020204" pitchFamily="34" charset="0"/>
              </a:rPr>
              <a:t>“A </a:t>
            </a:r>
            <a:r>
              <a:rPr lang="en-US" sz="2800" i="1" dirty="0">
                <a:latin typeface="Candara" panose="020E0502030303020204" pitchFamily="34" charset="0"/>
              </a:rPr>
              <a:t>large proportion of voters live with virtually no exposure to voters from the other party in their residential environment” </a:t>
            </a:r>
            <a:r>
              <a:rPr lang="en-US" sz="2400" dirty="0">
                <a:latin typeface="Candara" panose="020E0502030303020204" pitchFamily="34" charset="0"/>
              </a:rPr>
              <a:t>(Brown &amp; Ethos 2021)</a:t>
            </a:r>
            <a:endParaRPr lang="en-US" sz="2800" dirty="0">
              <a:latin typeface="Candara" panose="020E0502030303020204" pitchFamily="34" charset="0"/>
            </a:endParaRPr>
          </a:p>
        </p:txBody>
      </p:sp>
      <p:sp>
        <p:nvSpPr>
          <p:cNvPr id="4" name="Footer Placeholder 3">
            <a:extLst>
              <a:ext uri="{FF2B5EF4-FFF2-40B4-BE49-F238E27FC236}">
                <a16:creationId xmlns:a16="http://schemas.microsoft.com/office/drawing/2014/main" id="{223265F0-D177-E783-BF32-B6DD9FD79B4B}"/>
              </a:ext>
            </a:extLst>
          </p:cNvPr>
          <p:cNvSpPr>
            <a:spLocks noGrp="1"/>
          </p:cNvSpPr>
          <p:nvPr>
            <p:ph type="ftr" sz="quarter" idx="11"/>
          </p:nvPr>
        </p:nvSpPr>
        <p:spPr>
          <a:xfrm>
            <a:off x="6984023" y="6310312"/>
            <a:ext cx="2895600" cy="365125"/>
          </a:xfrm>
        </p:spPr>
        <p:txBody>
          <a:bodyPr/>
          <a:lstStyle/>
          <a:p>
            <a:r>
              <a:rPr lang="en-US" dirty="0"/>
              <a:t>Source: yes magazine</a:t>
            </a:r>
          </a:p>
        </p:txBody>
      </p:sp>
    </p:spTree>
    <p:extLst>
      <p:ext uri="{BB962C8B-B14F-4D97-AF65-F5344CB8AC3E}">
        <p14:creationId xmlns:p14="http://schemas.microsoft.com/office/powerpoint/2010/main" val="54928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bg/>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2">
                                            <p:bg/>
                                          </p:spTgt>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animBg="1"/>
      <p:bldP spid="12" grpId="1" build="allAtOnce"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166E85-51FC-4356-F97B-7DB7BE3E167B}"/>
              </a:ext>
            </a:extLst>
          </p:cNvPr>
          <p:cNvSpPr>
            <a:spLocks noGrp="1"/>
          </p:cNvSpPr>
          <p:nvPr>
            <p:ph idx="1"/>
          </p:nvPr>
        </p:nvSpPr>
        <p:spPr>
          <a:xfrm>
            <a:off x="325315" y="1600200"/>
            <a:ext cx="8493369" cy="4525963"/>
          </a:xfrm>
        </p:spPr>
        <p:txBody>
          <a:bodyPr/>
          <a:lstStyle/>
          <a:p>
            <a:r>
              <a:rPr lang="en-US" dirty="0"/>
              <a:t>Political polarization is not only spatial, but also affective:</a:t>
            </a:r>
          </a:p>
          <a:p>
            <a:pPr lvl="1"/>
            <a:r>
              <a:rPr lang="en-US" dirty="0"/>
              <a:t>Americans today regard people from the other party with suspicion and hostility </a:t>
            </a:r>
            <a:r>
              <a:rPr lang="en-US" sz="2400" dirty="0"/>
              <a:t>(Iyengar et al. 2019) </a:t>
            </a:r>
            <a:endParaRPr lang="en-US" dirty="0"/>
          </a:p>
          <a:p>
            <a:r>
              <a:rPr lang="en-US" dirty="0"/>
              <a:t>Migration is less likely to happen across party lines</a:t>
            </a:r>
          </a:p>
          <a:p>
            <a:r>
              <a:rPr lang="en-US" i="1" dirty="0">
                <a:solidFill>
                  <a:srgbClr val="235795"/>
                </a:solidFill>
              </a:rPr>
              <a:t>H1-1: the more dissimilar counties are in their political climate, the less the migration flow between them. </a:t>
            </a:r>
          </a:p>
          <a:p>
            <a:endParaRPr lang="en-US" dirty="0"/>
          </a:p>
          <a:p>
            <a:endParaRPr lang="en-US" dirty="0"/>
          </a:p>
        </p:txBody>
      </p:sp>
      <p:sp>
        <p:nvSpPr>
          <p:cNvPr id="3" name="Title 2">
            <a:extLst>
              <a:ext uri="{FF2B5EF4-FFF2-40B4-BE49-F238E27FC236}">
                <a16:creationId xmlns:a16="http://schemas.microsoft.com/office/drawing/2014/main" id="{B46F1630-1192-D90E-76E8-AC6B069E6241}"/>
              </a:ext>
            </a:extLst>
          </p:cNvPr>
          <p:cNvSpPr>
            <a:spLocks noGrp="1"/>
          </p:cNvSpPr>
          <p:nvPr>
            <p:ph type="title"/>
          </p:nvPr>
        </p:nvSpPr>
        <p:spPr/>
        <p:txBody>
          <a:bodyPr/>
          <a:lstStyle/>
          <a:p>
            <a:r>
              <a:rPr lang="en-US" dirty="0"/>
              <a:t>Political Polarization</a:t>
            </a:r>
          </a:p>
        </p:txBody>
      </p:sp>
      <p:sp>
        <p:nvSpPr>
          <p:cNvPr id="4" name="Footer Placeholder 3">
            <a:extLst>
              <a:ext uri="{FF2B5EF4-FFF2-40B4-BE49-F238E27FC236}">
                <a16:creationId xmlns:a16="http://schemas.microsoft.com/office/drawing/2014/main" id="{E36310DE-76D3-1887-5333-99B49540D84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DF2F5C3-E62B-03C0-4947-A3A105C56D95}"/>
              </a:ext>
            </a:extLst>
          </p:cNvPr>
          <p:cNvSpPr>
            <a:spLocks noGrp="1"/>
          </p:cNvSpPr>
          <p:nvPr>
            <p:ph type="sldNum" sz="quarter" idx="12"/>
          </p:nvPr>
        </p:nvSpPr>
        <p:spPr/>
        <p:txBody>
          <a:bodyPr/>
          <a:lstStyle/>
          <a:p>
            <a:fld id="{C5EB5B64-243B-AC41-AF55-A7B0E9BF081F}" type="slidenum">
              <a:rPr lang="en-US" smtClean="0"/>
              <a:pPr/>
              <a:t>19</a:t>
            </a:fld>
            <a:endParaRPr lang="en-US" dirty="0"/>
          </a:p>
        </p:txBody>
      </p:sp>
      <p:graphicFrame>
        <p:nvGraphicFramePr>
          <p:cNvPr id="6" name="Table 5">
            <a:extLst>
              <a:ext uri="{FF2B5EF4-FFF2-40B4-BE49-F238E27FC236}">
                <a16:creationId xmlns:a16="http://schemas.microsoft.com/office/drawing/2014/main" id="{9E877E28-430C-5B70-42CB-DD292F7180D1}"/>
              </a:ext>
            </a:extLst>
          </p:cNvPr>
          <p:cNvGraphicFramePr>
            <a:graphicFrameLocks noGrp="1"/>
          </p:cNvGraphicFramePr>
          <p:nvPr>
            <p:extLst>
              <p:ext uri="{D42A27DB-BD31-4B8C-83A1-F6EECF244321}">
                <p14:modId xmlns:p14="http://schemas.microsoft.com/office/powerpoint/2010/main" val="2172960939"/>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1492901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86B156-1BB7-B053-2EAE-0334CEA5A97C}"/>
              </a:ext>
            </a:extLst>
          </p:cNvPr>
          <p:cNvSpPr>
            <a:spLocks noGrp="1"/>
          </p:cNvSpPr>
          <p:nvPr>
            <p:ph type="title"/>
          </p:nvPr>
        </p:nvSpPr>
        <p:spPr/>
        <p:txBody>
          <a:bodyPr/>
          <a:lstStyle/>
          <a:p>
            <a:r>
              <a:rPr lang="en-US" dirty="0"/>
              <a:t>Research Profile</a:t>
            </a:r>
          </a:p>
        </p:txBody>
      </p:sp>
      <p:sp>
        <p:nvSpPr>
          <p:cNvPr id="4" name="Footer Placeholder 3">
            <a:extLst>
              <a:ext uri="{FF2B5EF4-FFF2-40B4-BE49-F238E27FC236}">
                <a16:creationId xmlns:a16="http://schemas.microsoft.com/office/drawing/2014/main" id="{D0FBF8FA-F0FD-89B4-EBAA-B70112B81C5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89FAD4-9F07-4A11-E61D-6F5395A2A5BF}"/>
              </a:ext>
            </a:extLst>
          </p:cNvPr>
          <p:cNvSpPr>
            <a:spLocks noGrp="1"/>
          </p:cNvSpPr>
          <p:nvPr>
            <p:ph type="sldNum" sz="quarter" idx="12"/>
          </p:nvPr>
        </p:nvSpPr>
        <p:spPr/>
        <p:txBody>
          <a:bodyPr/>
          <a:lstStyle/>
          <a:p>
            <a:fld id="{C5EB5B64-243B-AC41-AF55-A7B0E9BF081F}" type="slidenum">
              <a:rPr lang="en-US" smtClean="0"/>
              <a:pPr/>
              <a:t>2</a:t>
            </a:fld>
            <a:endParaRPr lang="en-US" dirty="0"/>
          </a:p>
        </p:txBody>
      </p:sp>
      <p:sp>
        <p:nvSpPr>
          <p:cNvPr id="15" name="Rounded Rectangle 14">
            <a:extLst>
              <a:ext uri="{FF2B5EF4-FFF2-40B4-BE49-F238E27FC236}">
                <a16:creationId xmlns:a16="http://schemas.microsoft.com/office/drawing/2014/main" id="{C86FD17F-66F6-8AD1-657B-47A999DB93BA}"/>
              </a:ext>
            </a:extLst>
          </p:cNvPr>
          <p:cNvSpPr/>
          <p:nvPr/>
        </p:nvSpPr>
        <p:spPr>
          <a:xfrm>
            <a:off x="1291488" y="3429000"/>
            <a:ext cx="2363487" cy="1168408"/>
          </a:xfrm>
          <a:prstGeom prst="round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chemeClr val="tx1"/>
                </a:solidFill>
                <a:latin typeface="Candara" panose="020E0502030303020204" pitchFamily="34" charset="0"/>
              </a:rPr>
              <a:t>Space</a:t>
            </a:r>
            <a:endParaRPr lang="en-US" sz="2800" b="1" dirty="0">
              <a:solidFill>
                <a:schemeClr val="tx1"/>
              </a:solidFill>
              <a:latin typeface="Candara" panose="020E0502030303020204" pitchFamily="34" charset="0"/>
            </a:endParaRPr>
          </a:p>
        </p:txBody>
      </p:sp>
      <p:sp>
        <p:nvSpPr>
          <p:cNvPr id="16" name="Rounded Rectangle 15">
            <a:extLst>
              <a:ext uri="{FF2B5EF4-FFF2-40B4-BE49-F238E27FC236}">
                <a16:creationId xmlns:a16="http://schemas.microsoft.com/office/drawing/2014/main" id="{E163998C-30DE-E3C2-D0CE-DFF894A27A0D}"/>
              </a:ext>
            </a:extLst>
          </p:cNvPr>
          <p:cNvSpPr/>
          <p:nvPr/>
        </p:nvSpPr>
        <p:spPr>
          <a:xfrm>
            <a:off x="4956909" y="3432204"/>
            <a:ext cx="2363487" cy="1168408"/>
          </a:xfrm>
          <a:prstGeom prst="round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chemeClr val="tx1"/>
                </a:solidFill>
                <a:latin typeface="Candara" panose="020E0502030303020204" pitchFamily="34" charset="0"/>
              </a:rPr>
              <a:t>Society</a:t>
            </a:r>
            <a:endParaRPr lang="en-US" sz="2800" b="1" dirty="0">
              <a:solidFill>
                <a:schemeClr val="tx1"/>
              </a:solidFill>
              <a:latin typeface="Candara" panose="020E0502030303020204" pitchFamily="34" charset="0"/>
            </a:endParaRPr>
          </a:p>
        </p:txBody>
      </p:sp>
      <p:sp>
        <p:nvSpPr>
          <p:cNvPr id="17" name="Rounded Rectangle 16">
            <a:extLst>
              <a:ext uri="{FF2B5EF4-FFF2-40B4-BE49-F238E27FC236}">
                <a16:creationId xmlns:a16="http://schemas.microsoft.com/office/drawing/2014/main" id="{58D2CEB5-B683-1847-A72B-207C06FA0527}"/>
              </a:ext>
            </a:extLst>
          </p:cNvPr>
          <p:cNvSpPr/>
          <p:nvPr/>
        </p:nvSpPr>
        <p:spPr>
          <a:xfrm>
            <a:off x="3124200" y="1478918"/>
            <a:ext cx="2363487" cy="1168408"/>
          </a:xfrm>
          <a:prstGeom prst="round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chemeClr val="tx1"/>
                </a:solidFill>
                <a:latin typeface="Candara" panose="020E0502030303020204" pitchFamily="34" charset="0"/>
              </a:rPr>
              <a:t>Population</a:t>
            </a:r>
            <a:endParaRPr lang="en-US" sz="2800" b="1" dirty="0">
              <a:solidFill>
                <a:schemeClr val="tx1"/>
              </a:solidFill>
              <a:latin typeface="Candara" panose="020E0502030303020204" pitchFamily="34" charset="0"/>
            </a:endParaRPr>
          </a:p>
        </p:txBody>
      </p:sp>
      <p:sp>
        <p:nvSpPr>
          <p:cNvPr id="18" name="Rounded Rectangle 17">
            <a:extLst>
              <a:ext uri="{FF2B5EF4-FFF2-40B4-BE49-F238E27FC236}">
                <a16:creationId xmlns:a16="http://schemas.microsoft.com/office/drawing/2014/main" id="{B38BEA1F-0ADF-CD12-3B76-AAD5A77414CD}"/>
              </a:ext>
            </a:extLst>
          </p:cNvPr>
          <p:cNvSpPr/>
          <p:nvPr/>
        </p:nvSpPr>
        <p:spPr>
          <a:xfrm>
            <a:off x="2858143" y="5376854"/>
            <a:ext cx="2895600" cy="1168408"/>
          </a:xfrm>
          <a:prstGeom prst="round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solidFill>
                  <a:schemeClr val="tx1"/>
                </a:solidFill>
                <a:latin typeface="Candara" panose="020E0502030303020204" pitchFamily="34" charset="0"/>
              </a:rPr>
              <a:t>Computational</a:t>
            </a:r>
          </a:p>
          <a:p>
            <a:pPr algn="ctr"/>
            <a:r>
              <a:rPr lang="en-US" sz="3200" b="1" dirty="0">
                <a:solidFill>
                  <a:schemeClr val="tx1"/>
                </a:solidFill>
                <a:latin typeface="Candara" panose="020E0502030303020204" pitchFamily="34" charset="0"/>
              </a:rPr>
              <a:t>Models</a:t>
            </a:r>
            <a:endParaRPr lang="en-US" sz="2800" b="1" dirty="0">
              <a:solidFill>
                <a:schemeClr val="tx1"/>
              </a:solidFill>
              <a:latin typeface="Candara" panose="020E0502030303020204" pitchFamily="34" charset="0"/>
            </a:endParaRPr>
          </a:p>
        </p:txBody>
      </p:sp>
      <p:sp>
        <p:nvSpPr>
          <p:cNvPr id="19" name="Up-Down Arrow 18">
            <a:extLst>
              <a:ext uri="{FF2B5EF4-FFF2-40B4-BE49-F238E27FC236}">
                <a16:creationId xmlns:a16="http://schemas.microsoft.com/office/drawing/2014/main" id="{8D640D74-4791-8449-4ABA-D22BC2E18BC8}"/>
              </a:ext>
            </a:extLst>
          </p:cNvPr>
          <p:cNvSpPr/>
          <p:nvPr/>
        </p:nvSpPr>
        <p:spPr>
          <a:xfrm rot="1425778">
            <a:off x="2604910" y="2456369"/>
            <a:ext cx="427464" cy="925749"/>
          </a:xfrm>
          <a:prstGeom prst="upDownArrow">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Up-Down Arrow 19">
            <a:extLst>
              <a:ext uri="{FF2B5EF4-FFF2-40B4-BE49-F238E27FC236}">
                <a16:creationId xmlns:a16="http://schemas.microsoft.com/office/drawing/2014/main" id="{6D0B1EFC-923A-7B1C-5E3E-B02DB3604E39}"/>
              </a:ext>
            </a:extLst>
          </p:cNvPr>
          <p:cNvSpPr/>
          <p:nvPr/>
        </p:nvSpPr>
        <p:spPr>
          <a:xfrm rot="20126381">
            <a:off x="5540011" y="2456446"/>
            <a:ext cx="427464" cy="925749"/>
          </a:xfrm>
          <a:prstGeom prst="upDownArrow">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Up-Down Arrow 20">
            <a:extLst>
              <a:ext uri="{FF2B5EF4-FFF2-40B4-BE49-F238E27FC236}">
                <a16:creationId xmlns:a16="http://schemas.microsoft.com/office/drawing/2014/main" id="{E134B976-43EA-6F36-2116-FFB18D0584E9}"/>
              </a:ext>
            </a:extLst>
          </p:cNvPr>
          <p:cNvSpPr/>
          <p:nvPr/>
        </p:nvSpPr>
        <p:spPr>
          <a:xfrm rot="5400000">
            <a:off x="4092210" y="3632057"/>
            <a:ext cx="427464" cy="925749"/>
          </a:xfrm>
          <a:prstGeom prst="upDownArrow">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Left Brace 21">
            <a:extLst>
              <a:ext uri="{FF2B5EF4-FFF2-40B4-BE49-F238E27FC236}">
                <a16:creationId xmlns:a16="http://schemas.microsoft.com/office/drawing/2014/main" id="{77CE0481-4B6E-2533-B26E-84A25979BD69}"/>
              </a:ext>
            </a:extLst>
          </p:cNvPr>
          <p:cNvSpPr/>
          <p:nvPr/>
        </p:nvSpPr>
        <p:spPr>
          <a:xfrm rot="16200000">
            <a:off x="4161907" y="1964855"/>
            <a:ext cx="427465" cy="6239316"/>
          </a:xfrm>
          <a:prstGeom prst="leftBrace">
            <a:avLst>
              <a:gd name="adj1" fmla="val 3116"/>
              <a:gd name="adj2" fmla="val 48933"/>
            </a:avLst>
          </a:prstGeom>
          <a:ln w="44450">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9218" name="Picture 2" descr="Undergraduate Program - Department of Sociology - The University of Utah">
            <a:extLst>
              <a:ext uri="{FF2B5EF4-FFF2-40B4-BE49-F238E27FC236}">
                <a16:creationId xmlns:a16="http://schemas.microsoft.com/office/drawing/2014/main" id="{40D4A495-A7AE-3D8B-F597-EB6FB4DDE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3366" y="2103437"/>
            <a:ext cx="1325563" cy="13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90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967D06-4993-3C45-93DA-6E4062509931}"/>
              </a:ext>
            </a:extLst>
          </p:cNvPr>
          <p:cNvSpPr>
            <a:spLocks noGrp="1"/>
          </p:cNvSpPr>
          <p:nvPr>
            <p:ph idx="1"/>
          </p:nvPr>
        </p:nvSpPr>
        <p:spPr/>
        <p:txBody>
          <a:bodyPr/>
          <a:lstStyle/>
          <a:p>
            <a:r>
              <a:rPr lang="en-US" dirty="0"/>
              <a:t>Connection between </a:t>
            </a:r>
            <a:r>
              <a:rPr lang="en-US" u="sng" dirty="0"/>
              <a:t>segmentation</a:t>
            </a:r>
            <a:r>
              <a:rPr lang="en-US" dirty="0"/>
              <a:t> &amp; </a:t>
            </a:r>
            <a:r>
              <a:rPr lang="en-US" u="sng" dirty="0"/>
              <a:t>immobility</a:t>
            </a:r>
          </a:p>
          <a:p>
            <a:pPr lvl="1"/>
            <a:r>
              <a:rPr lang="en-US" dirty="0"/>
              <a:t>Segmentation across geography in their social environments (e.g., political climate)</a:t>
            </a:r>
          </a:p>
          <a:p>
            <a:pPr lvl="1"/>
            <a:r>
              <a:rPr lang="en-US" dirty="0"/>
              <a:t>Tendency of avoiding boundary crossing</a:t>
            </a:r>
          </a:p>
          <a:p>
            <a:r>
              <a:rPr lang="en-US" u="sng" dirty="0"/>
              <a:t>Segmented immobility</a:t>
            </a:r>
            <a:r>
              <a:rPr lang="en-US" dirty="0"/>
              <a:t>: limited population exchange between geographical segments with dissimilar social environments</a:t>
            </a:r>
          </a:p>
          <a:p>
            <a:endParaRPr lang="en-US" dirty="0"/>
          </a:p>
        </p:txBody>
      </p:sp>
      <p:sp>
        <p:nvSpPr>
          <p:cNvPr id="3" name="Title 2">
            <a:extLst>
              <a:ext uri="{FF2B5EF4-FFF2-40B4-BE49-F238E27FC236}">
                <a16:creationId xmlns:a16="http://schemas.microsoft.com/office/drawing/2014/main" id="{E7C4E75B-B1ED-77E7-A05A-72E0AA25548D}"/>
              </a:ext>
            </a:extLst>
          </p:cNvPr>
          <p:cNvSpPr>
            <a:spLocks noGrp="1"/>
          </p:cNvSpPr>
          <p:nvPr>
            <p:ph type="title"/>
          </p:nvPr>
        </p:nvSpPr>
        <p:spPr/>
        <p:txBody>
          <a:bodyPr/>
          <a:lstStyle/>
          <a:p>
            <a:r>
              <a:rPr lang="en-US" dirty="0"/>
              <a:t>Segmented Immobility</a:t>
            </a:r>
          </a:p>
        </p:txBody>
      </p:sp>
      <p:sp>
        <p:nvSpPr>
          <p:cNvPr id="4" name="Footer Placeholder 3">
            <a:extLst>
              <a:ext uri="{FF2B5EF4-FFF2-40B4-BE49-F238E27FC236}">
                <a16:creationId xmlns:a16="http://schemas.microsoft.com/office/drawing/2014/main" id="{EEAA8C34-BC1C-9B74-E1B6-40A71C2C9B4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8EFF3D6-8A13-31AA-1CC2-5081D1A7E242}"/>
              </a:ext>
            </a:extLst>
          </p:cNvPr>
          <p:cNvSpPr>
            <a:spLocks noGrp="1"/>
          </p:cNvSpPr>
          <p:nvPr>
            <p:ph type="sldNum" sz="quarter" idx="12"/>
          </p:nvPr>
        </p:nvSpPr>
        <p:spPr/>
        <p:txBody>
          <a:bodyPr/>
          <a:lstStyle/>
          <a:p>
            <a:fld id="{C5EB5B64-243B-AC41-AF55-A7B0E9BF081F}" type="slidenum">
              <a:rPr lang="en-US" smtClean="0"/>
              <a:pPr/>
              <a:t>20</a:t>
            </a:fld>
            <a:endParaRPr lang="en-US" dirty="0"/>
          </a:p>
        </p:txBody>
      </p:sp>
      <p:graphicFrame>
        <p:nvGraphicFramePr>
          <p:cNvPr id="6" name="Table 5">
            <a:extLst>
              <a:ext uri="{FF2B5EF4-FFF2-40B4-BE49-F238E27FC236}">
                <a16:creationId xmlns:a16="http://schemas.microsoft.com/office/drawing/2014/main" id="{AFE42BB9-7FBD-6133-7EC7-2ECFEBC60BA3}"/>
              </a:ext>
            </a:extLst>
          </p:cNvPr>
          <p:cNvGraphicFramePr>
            <a:graphicFrameLocks noGrp="1"/>
          </p:cNvGraphicFramePr>
          <p:nvPr>
            <p:extLst>
              <p:ext uri="{D42A27DB-BD31-4B8C-83A1-F6EECF244321}">
                <p14:modId xmlns:p14="http://schemas.microsoft.com/office/powerpoint/2010/main" val="2172960939"/>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98294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DFAD4D-801C-CAD3-6F32-F47542B7CD8A}"/>
              </a:ext>
            </a:extLst>
          </p:cNvPr>
          <p:cNvSpPr>
            <a:spLocks noGrp="1"/>
          </p:cNvSpPr>
          <p:nvPr>
            <p:ph idx="1"/>
          </p:nvPr>
        </p:nvSpPr>
        <p:spPr/>
        <p:txBody>
          <a:bodyPr/>
          <a:lstStyle/>
          <a:p>
            <a:r>
              <a:rPr lang="en-US" dirty="0"/>
              <a:t>Rural-urban division:</a:t>
            </a:r>
          </a:p>
          <a:p>
            <a:pPr lvl="1"/>
            <a:r>
              <a:rPr lang="en-US" i="1" dirty="0">
                <a:solidFill>
                  <a:srgbClr val="235795"/>
                </a:solidFill>
              </a:rPr>
              <a:t>H1-2: the more dissimilar counties are in their levels of urbanization, the lower the migration flow between them. </a:t>
            </a:r>
          </a:p>
          <a:p>
            <a:r>
              <a:rPr lang="en-US" dirty="0"/>
              <a:t>Racial segregation:</a:t>
            </a:r>
          </a:p>
          <a:p>
            <a:pPr lvl="1"/>
            <a:r>
              <a:rPr lang="en-US" i="1" dirty="0">
                <a:solidFill>
                  <a:srgbClr val="235795"/>
                </a:solidFill>
              </a:rPr>
              <a:t>H1-3: the more dissimilar counties are in their racial compositions, the lower the migration flow between them.</a:t>
            </a:r>
          </a:p>
        </p:txBody>
      </p:sp>
      <p:sp>
        <p:nvSpPr>
          <p:cNvPr id="3" name="Title 2">
            <a:extLst>
              <a:ext uri="{FF2B5EF4-FFF2-40B4-BE49-F238E27FC236}">
                <a16:creationId xmlns:a16="http://schemas.microsoft.com/office/drawing/2014/main" id="{D9774A1F-2719-663A-CD8C-8FB355923831}"/>
              </a:ext>
            </a:extLst>
          </p:cNvPr>
          <p:cNvSpPr>
            <a:spLocks noGrp="1"/>
          </p:cNvSpPr>
          <p:nvPr>
            <p:ph type="title"/>
          </p:nvPr>
        </p:nvSpPr>
        <p:spPr/>
        <p:txBody>
          <a:bodyPr/>
          <a:lstStyle/>
          <a:p>
            <a:r>
              <a:rPr lang="en-US" dirty="0"/>
              <a:t>Segmented Immobility</a:t>
            </a:r>
          </a:p>
        </p:txBody>
      </p:sp>
      <p:sp>
        <p:nvSpPr>
          <p:cNvPr id="4" name="Footer Placeholder 3">
            <a:extLst>
              <a:ext uri="{FF2B5EF4-FFF2-40B4-BE49-F238E27FC236}">
                <a16:creationId xmlns:a16="http://schemas.microsoft.com/office/drawing/2014/main" id="{291EDA0D-D873-3CE4-C66D-396541CFA4C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5D8C8FA-AF26-D759-15B6-712903B437EA}"/>
              </a:ext>
            </a:extLst>
          </p:cNvPr>
          <p:cNvSpPr>
            <a:spLocks noGrp="1"/>
          </p:cNvSpPr>
          <p:nvPr>
            <p:ph type="sldNum" sz="quarter" idx="12"/>
          </p:nvPr>
        </p:nvSpPr>
        <p:spPr/>
        <p:txBody>
          <a:bodyPr/>
          <a:lstStyle/>
          <a:p>
            <a:fld id="{C5EB5B64-243B-AC41-AF55-A7B0E9BF081F}" type="slidenum">
              <a:rPr lang="en-US" smtClean="0"/>
              <a:pPr/>
              <a:t>21</a:t>
            </a:fld>
            <a:endParaRPr lang="en-US" dirty="0"/>
          </a:p>
        </p:txBody>
      </p:sp>
      <p:graphicFrame>
        <p:nvGraphicFramePr>
          <p:cNvPr id="6" name="Table 5">
            <a:extLst>
              <a:ext uri="{FF2B5EF4-FFF2-40B4-BE49-F238E27FC236}">
                <a16:creationId xmlns:a16="http://schemas.microsoft.com/office/drawing/2014/main" id="{B7DDF895-F580-A588-E61C-46B8F84B0207}"/>
              </a:ext>
            </a:extLst>
          </p:cNvPr>
          <p:cNvGraphicFramePr>
            <a:graphicFrameLocks noGrp="1"/>
          </p:cNvGraphicFramePr>
          <p:nvPr>
            <p:extLst>
              <p:ext uri="{D42A27DB-BD31-4B8C-83A1-F6EECF244321}">
                <p14:modId xmlns:p14="http://schemas.microsoft.com/office/powerpoint/2010/main" val="581106515"/>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311262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71E03C-60B8-1044-9770-DD689874E542}"/>
              </a:ext>
            </a:extLst>
          </p:cNvPr>
          <p:cNvSpPr>
            <a:spLocks noGrp="1"/>
          </p:cNvSpPr>
          <p:nvPr>
            <p:ph type="title"/>
          </p:nvPr>
        </p:nvSpPr>
        <p:spPr/>
        <p:txBody>
          <a:bodyPr/>
          <a:lstStyle/>
          <a:p>
            <a:r>
              <a:rPr kumimoji="1" lang="en-US" altLang="zh-CN" dirty="0"/>
              <a:t>Data and Variables</a:t>
            </a:r>
            <a:endParaRPr kumimoji="1" lang="zh-CN" altLang="en-US" dirty="0"/>
          </a:p>
        </p:txBody>
      </p:sp>
      <p:sp>
        <p:nvSpPr>
          <p:cNvPr id="3" name="内容占位符 2">
            <a:extLst>
              <a:ext uri="{FF2B5EF4-FFF2-40B4-BE49-F238E27FC236}">
                <a16:creationId xmlns:a16="http://schemas.microsoft.com/office/drawing/2014/main" id="{F44B42F1-3543-A24F-9444-9A003FBD389E}"/>
              </a:ext>
            </a:extLst>
          </p:cNvPr>
          <p:cNvSpPr>
            <a:spLocks noGrp="1"/>
          </p:cNvSpPr>
          <p:nvPr>
            <p:ph idx="1"/>
          </p:nvPr>
        </p:nvSpPr>
        <p:spPr>
          <a:xfrm>
            <a:off x="161693" y="1697267"/>
            <a:ext cx="8820613" cy="4525963"/>
          </a:xfrm>
        </p:spPr>
        <p:txBody>
          <a:bodyPr/>
          <a:lstStyle/>
          <a:p>
            <a:r>
              <a:rPr kumimoji="1" lang="en-US" altLang="zh-CN" dirty="0"/>
              <a:t>Predict migration flows </a:t>
            </a:r>
          </a:p>
          <a:p>
            <a:pPr lvl="1"/>
            <a:r>
              <a:rPr kumimoji="1" lang="en-US" altLang="zh-CN" dirty="0"/>
              <a:t>annual count of migrants between all directed pair of the 3,142 counties</a:t>
            </a:r>
            <a:r>
              <a:rPr kumimoji="1" lang="zh-CN" altLang="en-US" dirty="0"/>
              <a:t> </a:t>
            </a:r>
            <a:r>
              <a:rPr kumimoji="1" lang="en-US" altLang="zh-CN" dirty="0"/>
              <a:t>in 2011-2015</a:t>
            </a:r>
          </a:p>
          <a:p>
            <a:pPr lvl="1"/>
            <a:r>
              <a:rPr kumimoji="1" lang="en-US" altLang="zh-CN" dirty="0"/>
              <a:t>from the American Community Survey</a:t>
            </a:r>
            <a:r>
              <a:rPr kumimoji="1" lang="zh-CN" altLang="en-US" dirty="0"/>
              <a:t> </a:t>
            </a:r>
            <a:r>
              <a:rPr kumimoji="1" lang="en-US" altLang="zh-CN" dirty="0"/>
              <a:t>(ACS)</a:t>
            </a:r>
          </a:p>
        </p:txBody>
      </p:sp>
      <p:sp>
        <p:nvSpPr>
          <p:cNvPr id="5" name="灯片编号占位符 4">
            <a:extLst>
              <a:ext uri="{FF2B5EF4-FFF2-40B4-BE49-F238E27FC236}">
                <a16:creationId xmlns:a16="http://schemas.microsoft.com/office/drawing/2014/main" id="{70CFC296-7C61-D442-91D0-35045D0A0161}"/>
              </a:ext>
            </a:extLst>
          </p:cNvPr>
          <p:cNvSpPr>
            <a:spLocks noGrp="1"/>
          </p:cNvSpPr>
          <p:nvPr>
            <p:ph type="sldNum" sz="quarter" idx="12"/>
          </p:nvPr>
        </p:nvSpPr>
        <p:spPr/>
        <p:txBody>
          <a:bodyPr/>
          <a:lstStyle/>
          <a:p>
            <a:fld id="{C5EB5B64-243B-AC41-AF55-A7B0E9BF081F}" type="slidenum">
              <a:rPr lang="en-US" smtClean="0"/>
              <a:t>22</a:t>
            </a:fld>
            <a:endParaRPr lang="en-US"/>
          </a:p>
        </p:txBody>
      </p:sp>
      <p:graphicFrame>
        <p:nvGraphicFramePr>
          <p:cNvPr id="6" name="Table 5">
            <a:extLst>
              <a:ext uri="{FF2B5EF4-FFF2-40B4-BE49-F238E27FC236}">
                <a16:creationId xmlns:a16="http://schemas.microsoft.com/office/drawing/2014/main" id="{6ED4866F-310C-B322-D886-328A1CA19E04}"/>
              </a:ext>
            </a:extLst>
          </p:cNvPr>
          <p:cNvGraphicFramePr>
            <a:graphicFrameLocks noGrp="1"/>
          </p:cNvGraphicFramePr>
          <p:nvPr>
            <p:extLst>
              <p:ext uri="{D42A27DB-BD31-4B8C-83A1-F6EECF244321}">
                <p14:modId xmlns:p14="http://schemas.microsoft.com/office/powerpoint/2010/main" val="2698321799"/>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solidFill>
                        </a:rPr>
                        <a:t>Data&amp;Methods</a:t>
                      </a:r>
                      <a:endParaRPr lang="en-US" sz="160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3521806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71E03C-60B8-1044-9770-DD689874E542}"/>
              </a:ext>
            </a:extLst>
          </p:cNvPr>
          <p:cNvSpPr>
            <a:spLocks noGrp="1"/>
          </p:cNvSpPr>
          <p:nvPr>
            <p:ph type="title"/>
          </p:nvPr>
        </p:nvSpPr>
        <p:spPr/>
        <p:txBody>
          <a:bodyPr/>
          <a:lstStyle/>
          <a:p>
            <a:r>
              <a:rPr kumimoji="1" lang="en-US" altLang="zh-CN" dirty="0"/>
              <a:t>Data and Variables</a:t>
            </a:r>
            <a:endParaRPr kumimoji="1" lang="zh-CN" altLang="en-US" dirty="0"/>
          </a:p>
        </p:txBody>
      </p:sp>
      <p:sp>
        <p:nvSpPr>
          <p:cNvPr id="3" name="内容占位符 2">
            <a:extLst>
              <a:ext uri="{FF2B5EF4-FFF2-40B4-BE49-F238E27FC236}">
                <a16:creationId xmlns:a16="http://schemas.microsoft.com/office/drawing/2014/main" id="{F44B42F1-3543-A24F-9444-9A003FBD389E}"/>
              </a:ext>
            </a:extLst>
          </p:cNvPr>
          <p:cNvSpPr>
            <a:spLocks noGrp="1"/>
          </p:cNvSpPr>
          <p:nvPr>
            <p:ph idx="1"/>
          </p:nvPr>
        </p:nvSpPr>
        <p:spPr>
          <a:xfrm>
            <a:off x="161693" y="1546702"/>
            <a:ext cx="8820613" cy="4525963"/>
          </a:xfrm>
        </p:spPr>
        <p:txBody>
          <a:bodyPr/>
          <a:lstStyle/>
          <a:p>
            <a:pPr>
              <a:lnSpc>
                <a:spcPct val="110000"/>
              </a:lnSpc>
            </a:pPr>
            <a:r>
              <a:rPr kumimoji="1" lang="en-US" altLang="zh-CN" dirty="0"/>
              <a:t>Effects of segmented immobility</a:t>
            </a:r>
          </a:p>
          <a:p>
            <a:pPr lvl="1">
              <a:lnSpc>
                <a:spcPct val="110000"/>
              </a:lnSpc>
            </a:pPr>
            <a:r>
              <a:rPr kumimoji="1" lang="en-US" altLang="zh-CN" u="sng" dirty="0"/>
              <a:t>Political dissimilarity: </a:t>
            </a:r>
            <a:r>
              <a:rPr kumimoji="1" lang="en-US" altLang="zh-CN" dirty="0"/>
              <a:t>absolute difference in % Democratic votes in 2008 presidential election</a:t>
            </a:r>
          </a:p>
          <a:p>
            <a:pPr lvl="1">
              <a:lnSpc>
                <a:spcPct val="110000"/>
              </a:lnSpc>
            </a:pPr>
            <a:r>
              <a:rPr kumimoji="1" lang="en-US" altLang="zh-CN" u="sng" dirty="0"/>
              <a:t>Rural dissimilarity: </a:t>
            </a:r>
            <a:r>
              <a:rPr kumimoji="1" lang="en-US" altLang="zh-CN" dirty="0"/>
              <a:t>absolute differences in % of urban population in 2010</a:t>
            </a:r>
          </a:p>
          <a:p>
            <a:pPr lvl="1">
              <a:lnSpc>
                <a:spcPct val="110000"/>
              </a:lnSpc>
            </a:pPr>
            <a:r>
              <a:rPr kumimoji="1" lang="en-US" altLang="zh-CN" u="sng" dirty="0"/>
              <a:t>Racial dissimilarity: </a:t>
            </a:r>
            <a:r>
              <a:rPr kumimoji="1" lang="en-US" altLang="zh-CN" dirty="0"/>
              <a:t>dissimilarity score of racial compositions in 2010</a:t>
            </a:r>
          </a:p>
        </p:txBody>
      </p:sp>
      <p:sp>
        <p:nvSpPr>
          <p:cNvPr id="5" name="灯片编号占位符 4">
            <a:extLst>
              <a:ext uri="{FF2B5EF4-FFF2-40B4-BE49-F238E27FC236}">
                <a16:creationId xmlns:a16="http://schemas.microsoft.com/office/drawing/2014/main" id="{70CFC296-7C61-D442-91D0-35045D0A0161}"/>
              </a:ext>
            </a:extLst>
          </p:cNvPr>
          <p:cNvSpPr>
            <a:spLocks noGrp="1"/>
          </p:cNvSpPr>
          <p:nvPr>
            <p:ph type="sldNum" sz="quarter" idx="12"/>
          </p:nvPr>
        </p:nvSpPr>
        <p:spPr/>
        <p:txBody>
          <a:bodyPr/>
          <a:lstStyle/>
          <a:p>
            <a:fld id="{C5EB5B64-243B-AC41-AF55-A7B0E9BF081F}" type="slidenum">
              <a:rPr lang="en-US" smtClean="0"/>
              <a:t>23</a:t>
            </a:fld>
            <a:endParaRPr lang="en-US"/>
          </a:p>
        </p:txBody>
      </p:sp>
      <p:pic>
        <p:nvPicPr>
          <p:cNvPr id="4" name="Picture 3">
            <a:extLst>
              <a:ext uri="{FF2B5EF4-FFF2-40B4-BE49-F238E27FC236}">
                <a16:creationId xmlns:a16="http://schemas.microsoft.com/office/drawing/2014/main" id="{E714217E-C8E5-1789-1CD7-D30E64B145FF}"/>
              </a:ext>
            </a:extLst>
          </p:cNvPr>
          <p:cNvPicPr>
            <a:picLocks noChangeAspect="1"/>
          </p:cNvPicPr>
          <p:nvPr/>
        </p:nvPicPr>
        <p:blipFill rotWithShape="1">
          <a:blip r:embed="rId3"/>
          <a:srcRect l="37652" t="12904" r="36189" b="81314"/>
          <a:stretch/>
        </p:blipFill>
        <p:spPr>
          <a:xfrm>
            <a:off x="2458170" y="5167313"/>
            <a:ext cx="3815701" cy="1091433"/>
          </a:xfrm>
          <a:prstGeom prst="rect">
            <a:avLst/>
          </a:prstGeom>
        </p:spPr>
      </p:pic>
      <p:graphicFrame>
        <p:nvGraphicFramePr>
          <p:cNvPr id="6" name="Table 5">
            <a:extLst>
              <a:ext uri="{FF2B5EF4-FFF2-40B4-BE49-F238E27FC236}">
                <a16:creationId xmlns:a16="http://schemas.microsoft.com/office/drawing/2014/main" id="{6ED4866F-310C-B322-D886-328A1CA19E04}"/>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solidFill>
                        </a:rPr>
                        <a:t>Data&amp;Methods</a:t>
                      </a:r>
                      <a:endParaRPr lang="en-US" sz="160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128150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71E03C-60B8-1044-9770-DD689874E542}"/>
              </a:ext>
            </a:extLst>
          </p:cNvPr>
          <p:cNvSpPr>
            <a:spLocks noGrp="1"/>
          </p:cNvSpPr>
          <p:nvPr>
            <p:ph type="title"/>
          </p:nvPr>
        </p:nvSpPr>
        <p:spPr/>
        <p:txBody>
          <a:bodyPr/>
          <a:lstStyle/>
          <a:p>
            <a:r>
              <a:rPr kumimoji="1" lang="en-US" altLang="zh-CN" dirty="0"/>
              <a:t>Data and Variables</a:t>
            </a:r>
            <a:endParaRPr kumimoji="1" lang="zh-CN" altLang="en-US" dirty="0"/>
          </a:p>
        </p:txBody>
      </p:sp>
      <p:sp>
        <p:nvSpPr>
          <p:cNvPr id="3" name="内容占位符 2">
            <a:extLst>
              <a:ext uri="{FF2B5EF4-FFF2-40B4-BE49-F238E27FC236}">
                <a16:creationId xmlns:a16="http://schemas.microsoft.com/office/drawing/2014/main" id="{F44B42F1-3543-A24F-9444-9A003FBD389E}"/>
              </a:ext>
            </a:extLst>
          </p:cNvPr>
          <p:cNvSpPr>
            <a:spLocks noGrp="1"/>
          </p:cNvSpPr>
          <p:nvPr>
            <p:ph idx="1"/>
          </p:nvPr>
        </p:nvSpPr>
        <p:spPr>
          <a:xfrm>
            <a:off x="373566" y="1429514"/>
            <a:ext cx="8396868" cy="4525963"/>
          </a:xfrm>
        </p:spPr>
        <p:txBody>
          <a:bodyPr/>
          <a:lstStyle/>
          <a:p>
            <a:pPr>
              <a:lnSpc>
                <a:spcPct val="110000"/>
              </a:lnSpc>
            </a:pPr>
            <a:r>
              <a:rPr kumimoji="1" lang="en-US" altLang="zh-CN" dirty="0"/>
              <a:t>Control covariates (2010 Census, 2006-10 ACS)</a:t>
            </a:r>
          </a:p>
          <a:p>
            <a:pPr lvl="1">
              <a:lnSpc>
                <a:spcPct val="110000"/>
              </a:lnSpc>
            </a:pPr>
            <a:r>
              <a:rPr kumimoji="1" lang="en-US" altLang="zh-CN" dirty="0"/>
              <a:t>international immigrant inflows</a:t>
            </a:r>
          </a:p>
          <a:p>
            <a:pPr lvl="1">
              <a:lnSpc>
                <a:spcPct val="110000"/>
              </a:lnSpc>
            </a:pPr>
            <a:r>
              <a:rPr kumimoji="1" lang="en-US" altLang="zh-CN" dirty="0"/>
              <a:t>demographic: population size and density, age structure, origin racial composition</a:t>
            </a:r>
          </a:p>
          <a:p>
            <a:pPr lvl="1">
              <a:lnSpc>
                <a:spcPct val="110000"/>
              </a:lnSpc>
            </a:pPr>
            <a:r>
              <a:rPr kumimoji="1" lang="en-US" altLang="zh-CN" dirty="0"/>
              <a:t>economic: homeownership %, higher-ed %, unemployment rate, housing costs</a:t>
            </a:r>
          </a:p>
          <a:p>
            <a:pPr lvl="1">
              <a:lnSpc>
                <a:spcPct val="110000"/>
              </a:lnSpc>
            </a:pPr>
            <a:r>
              <a:rPr kumimoji="1" lang="en-US" altLang="zh-CN" dirty="0"/>
              <a:t>geographic: distance, same state, region fixed effects</a:t>
            </a:r>
          </a:p>
        </p:txBody>
      </p:sp>
      <p:sp>
        <p:nvSpPr>
          <p:cNvPr id="5" name="灯片编号占位符 4">
            <a:extLst>
              <a:ext uri="{FF2B5EF4-FFF2-40B4-BE49-F238E27FC236}">
                <a16:creationId xmlns:a16="http://schemas.microsoft.com/office/drawing/2014/main" id="{70CFC296-7C61-D442-91D0-35045D0A0161}"/>
              </a:ext>
            </a:extLst>
          </p:cNvPr>
          <p:cNvSpPr>
            <a:spLocks noGrp="1"/>
          </p:cNvSpPr>
          <p:nvPr>
            <p:ph type="sldNum" sz="quarter" idx="12"/>
          </p:nvPr>
        </p:nvSpPr>
        <p:spPr/>
        <p:txBody>
          <a:bodyPr/>
          <a:lstStyle/>
          <a:p>
            <a:fld id="{C5EB5B64-243B-AC41-AF55-A7B0E9BF081F}" type="slidenum">
              <a:rPr lang="en-US" smtClean="0"/>
              <a:t>24</a:t>
            </a:fld>
            <a:endParaRPr lang="en-US" dirty="0"/>
          </a:p>
        </p:txBody>
      </p:sp>
      <p:graphicFrame>
        <p:nvGraphicFramePr>
          <p:cNvPr id="7" name="Table 6">
            <a:extLst>
              <a:ext uri="{FF2B5EF4-FFF2-40B4-BE49-F238E27FC236}">
                <a16:creationId xmlns:a16="http://schemas.microsoft.com/office/drawing/2014/main" id="{5DE452CA-1755-7851-416B-7650D201FE2D}"/>
              </a:ext>
            </a:extLst>
          </p:cNvPr>
          <p:cNvGraphicFramePr>
            <a:graphicFrameLocks noGrp="1"/>
          </p:cNvGraphicFramePr>
          <p:nvPr>
            <p:extLst>
              <p:ext uri="{D42A27DB-BD31-4B8C-83A1-F6EECF244321}">
                <p14:modId xmlns:p14="http://schemas.microsoft.com/office/powerpoint/2010/main" val="3185959471"/>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solidFill>
                        </a:rPr>
                        <a:t>Data&amp;Methods</a:t>
                      </a:r>
                      <a:endParaRPr lang="en-US" sz="160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3959757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619E4B-3066-88F3-9D9C-FF405DC1DAD6}"/>
              </a:ext>
            </a:extLst>
          </p:cNvPr>
          <p:cNvSpPr>
            <a:spLocks noGrp="1"/>
          </p:cNvSpPr>
          <p:nvPr>
            <p:ph idx="1"/>
          </p:nvPr>
        </p:nvSpPr>
        <p:spPr>
          <a:xfrm>
            <a:off x="317809" y="1567748"/>
            <a:ext cx="8614318" cy="4525963"/>
          </a:xfrm>
        </p:spPr>
        <p:txBody>
          <a:bodyPr/>
          <a:lstStyle/>
          <a:p>
            <a:pPr>
              <a:lnSpc>
                <a:spcPct val="110000"/>
              </a:lnSpc>
            </a:pPr>
            <a:r>
              <a:rPr lang="en-US" dirty="0"/>
              <a:t>Exponential-family random graph models (ERGMs) for valued networks </a:t>
            </a:r>
            <a:r>
              <a:rPr lang="en-US" sz="2400" dirty="0"/>
              <a:t>(</a:t>
            </a:r>
            <a:r>
              <a:rPr lang="en-US" sz="2400" dirty="0" err="1"/>
              <a:t>Krivitsky</a:t>
            </a:r>
            <a:r>
              <a:rPr lang="en-US" sz="2400" dirty="0"/>
              <a:t> 2012)</a:t>
            </a:r>
          </a:p>
          <a:p>
            <a:pPr>
              <a:lnSpc>
                <a:spcPct val="110000"/>
              </a:lnSpc>
            </a:pPr>
            <a:r>
              <a:rPr lang="en-US" b="1" dirty="0"/>
              <a:t>Roughly</a:t>
            </a:r>
            <a:r>
              <a:rPr lang="en-US" dirty="0"/>
              <a:t> a generalization of Poisson regression</a:t>
            </a:r>
          </a:p>
        </p:txBody>
      </p:sp>
      <p:sp>
        <p:nvSpPr>
          <p:cNvPr id="3" name="Title 2">
            <a:extLst>
              <a:ext uri="{FF2B5EF4-FFF2-40B4-BE49-F238E27FC236}">
                <a16:creationId xmlns:a16="http://schemas.microsoft.com/office/drawing/2014/main" id="{90C685F4-DB2C-6885-65D1-2D9ECAD5BDB6}"/>
              </a:ext>
            </a:extLst>
          </p:cNvPr>
          <p:cNvSpPr>
            <a:spLocks noGrp="1"/>
          </p:cNvSpPr>
          <p:nvPr>
            <p:ph type="title"/>
          </p:nvPr>
        </p:nvSpPr>
        <p:spPr/>
        <p:txBody>
          <a:bodyPr/>
          <a:lstStyle/>
          <a:p>
            <a:r>
              <a:rPr lang="en-US" dirty="0"/>
              <a:t>Methods</a:t>
            </a:r>
          </a:p>
        </p:txBody>
      </p:sp>
      <p:sp>
        <p:nvSpPr>
          <p:cNvPr id="4" name="Footer Placeholder 3">
            <a:extLst>
              <a:ext uri="{FF2B5EF4-FFF2-40B4-BE49-F238E27FC236}">
                <a16:creationId xmlns:a16="http://schemas.microsoft.com/office/drawing/2014/main" id="{F4F545AD-01AB-327C-A8D2-E086B71A6BA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348D29A-F30A-BE6B-8D5F-94185B85D792}"/>
              </a:ext>
            </a:extLst>
          </p:cNvPr>
          <p:cNvSpPr>
            <a:spLocks noGrp="1"/>
          </p:cNvSpPr>
          <p:nvPr>
            <p:ph type="sldNum" sz="quarter" idx="12"/>
          </p:nvPr>
        </p:nvSpPr>
        <p:spPr/>
        <p:txBody>
          <a:bodyPr/>
          <a:lstStyle/>
          <a:p>
            <a:fld id="{C5EB5B64-243B-AC41-AF55-A7B0E9BF081F}" type="slidenum">
              <a:rPr lang="en-US" smtClean="0"/>
              <a:pPr/>
              <a:t>25</a:t>
            </a:fld>
            <a:endParaRPr lang="en-US" dirty="0"/>
          </a:p>
        </p:txBody>
      </p:sp>
      <p:graphicFrame>
        <p:nvGraphicFramePr>
          <p:cNvPr id="8" name="Table 7">
            <a:extLst>
              <a:ext uri="{FF2B5EF4-FFF2-40B4-BE49-F238E27FC236}">
                <a16:creationId xmlns:a16="http://schemas.microsoft.com/office/drawing/2014/main" id="{70D5E843-CD85-01E3-9CE4-CB159751AED1}"/>
              </a:ext>
            </a:extLst>
          </p:cNvPr>
          <p:cNvGraphicFramePr>
            <a:graphicFrameLocks noGrp="1"/>
          </p:cNvGraphicFramePr>
          <p:nvPr>
            <p:extLst>
              <p:ext uri="{D42A27DB-BD31-4B8C-83A1-F6EECF244321}">
                <p14:modId xmlns:p14="http://schemas.microsoft.com/office/powerpoint/2010/main" val="1277402623"/>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solidFill>
                        </a:rPr>
                        <a:t>Data&amp;Methods</a:t>
                      </a:r>
                      <a:endParaRPr lang="en-US" sz="160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graphicFrame>
        <p:nvGraphicFramePr>
          <p:cNvPr id="6" name="Table 6">
            <a:extLst>
              <a:ext uri="{FF2B5EF4-FFF2-40B4-BE49-F238E27FC236}">
                <a16:creationId xmlns:a16="http://schemas.microsoft.com/office/drawing/2014/main" id="{5CE5565A-E4F2-26AD-B404-2599B361B05D}"/>
              </a:ext>
            </a:extLst>
          </p:cNvPr>
          <p:cNvGraphicFramePr>
            <a:graphicFrameLocks noGrp="1"/>
          </p:cNvGraphicFramePr>
          <p:nvPr>
            <p:extLst>
              <p:ext uri="{D42A27DB-BD31-4B8C-83A1-F6EECF244321}">
                <p14:modId xmlns:p14="http://schemas.microsoft.com/office/powerpoint/2010/main" val="2949726166"/>
              </p:ext>
            </p:extLst>
          </p:nvPr>
        </p:nvGraphicFramePr>
        <p:xfrm>
          <a:off x="776653" y="3429000"/>
          <a:ext cx="7189178" cy="2814508"/>
        </p:xfrm>
        <a:graphic>
          <a:graphicData uri="http://schemas.openxmlformats.org/drawingml/2006/table">
            <a:tbl>
              <a:tblPr firstRow="1" bandRow="1">
                <a:tableStyleId>{2D5ABB26-0587-4C30-8999-92F81FD0307C}</a:tableStyleId>
              </a:tblPr>
              <a:tblGrid>
                <a:gridCol w="3505201">
                  <a:extLst>
                    <a:ext uri="{9D8B030D-6E8A-4147-A177-3AD203B41FA5}">
                      <a16:colId xmlns:a16="http://schemas.microsoft.com/office/drawing/2014/main" val="34635800"/>
                    </a:ext>
                  </a:extLst>
                </a:gridCol>
                <a:gridCol w="3683977">
                  <a:extLst>
                    <a:ext uri="{9D8B030D-6E8A-4147-A177-3AD203B41FA5}">
                      <a16:colId xmlns:a16="http://schemas.microsoft.com/office/drawing/2014/main" val="2935724591"/>
                    </a:ext>
                  </a:extLst>
                </a:gridCol>
              </a:tblGrid>
              <a:tr h="370840">
                <a:tc>
                  <a:txBody>
                    <a:bodyPr/>
                    <a:lstStyle/>
                    <a:p>
                      <a:pPr algn="ctr"/>
                      <a:r>
                        <a:rPr lang="en-US" sz="2400" b="1" dirty="0">
                          <a:latin typeface="Candara" panose="020E0502030303020204" pitchFamily="34" charset="0"/>
                        </a:rPr>
                        <a:t>Orange, CA → Clark, 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latin typeface="Candara" panose="020E0502030303020204" pitchFamily="34" charset="0"/>
                        </a:rPr>
                        <a:t>Clark, GA → San Diego, CA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3616277"/>
                  </a:ext>
                </a:extLst>
              </a:tr>
              <a:tr h="1442908">
                <a:tc>
                  <a:txBody>
                    <a:bodyPr/>
                    <a:lstStyle/>
                    <a:p>
                      <a:pPr algn="ctr"/>
                      <a:endParaRPr lang="en-US"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latin typeface="Candara" panose="020E0502030303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7178546"/>
                  </a:ext>
                </a:extLst>
              </a:tr>
              <a:tr h="370840">
                <a:tc>
                  <a:txBody>
                    <a:bodyPr/>
                    <a:lstStyle/>
                    <a:p>
                      <a:pPr algn="just"/>
                      <a:r>
                        <a:rPr lang="en-US" sz="2400" dirty="0">
                          <a:latin typeface="Candara" panose="020E0502030303020204" pitchFamily="34" charset="0"/>
                        </a:rPr>
                        <a:t>Political dissimilarity 17.4%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2400" dirty="0">
                          <a:latin typeface="Candara" panose="020E0502030303020204" pitchFamily="34" charset="0"/>
                        </a:rPr>
                        <a:t>Political dissimilarity 10.9%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4856176"/>
                  </a:ext>
                </a:extLst>
              </a:tr>
              <a:tr h="370840">
                <a:tc>
                  <a:txBody>
                    <a:bodyPr/>
                    <a:lstStyle/>
                    <a:p>
                      <a:pPr algn="just"/>
                      <a:r>
                        <a:rPr lang="en-US" sz="2400" dirty="0">
                          <a:latin typeface="Candara" panose="020E0502030303020204" pitchFamily="34" charset="0"/>
                        </a:rPr>
                        <a:t>Migrant count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r>
                        <a:rPr lang="en-US" sz="2400" dirty="0">
                          <a:latin typeface="Candara" panose="020E0502030303020204" pitchFamily="34" charset="0"/>
                        </a:rPr>
                        <a:t>Migrant count               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9275052"/>
                  </a:ext>
                </a:extLst>
              </a:tr>
            </a:tbl>
          </a:graphicData>
        </a:graphic>
      </p:graphicFrame>
      <p:pic>
        <p:nvPicPr>
          <p:cNvPr id="7" name="Picture 6">
            <a:extLst>
              <a:ext uri="{FF2B5EF4-FFF2-40B4-BE49-F238E27FC236}">
                <a16:creationId xmlns:a16="http://schemas.microsoft.com/office/drawing/2014/main" id="{C8C3BCDE-809A-1EAE-7795-D7D00F1FABB1}"/>
              </a:ext>
            </a:extLst>
          </p:cNvPr>
          <p:cNvPicPr>
            <a:picLocks noChangeAspect="1"/>
          </p:cNvPicPr>
          <p:nvPr/>
        </p:nvPicPr>
        <p:blipFill>
          <a:blip r:embed="rId3"/>
          <a:stretch>
            <a:fillRect/>
          </a:stretch>
        </p:blipFill>
        <p:spPr>
          <a:xfrm>
            <a:off x="794560" y="4056910"/>
            <a:ext cx="1174398" cy="1188720"/>
          </a:xfrm>
          <a:prstGeom prst="rect">
            <a:avLst/>
          </a:prstGeom>
        </p:spPr>
      </p:pic>
      <p:pic>
        <p:nvPicPr>
          <p:cNvPr id="9" name="Picture 8">
            <a:extLst>
              <a:ext uri="{FF2B5EF4-FFF2-40B4-BE49-F238E27FC236}">
                <a16:creationId xmlns:a16="http://schemas.microsoft.com/office/drawing/2014/main" id="{038F2049-F072-DDE9-879B-73CC3983CD64}"/>
              </a:ext>
            </a:extLst>
          </p:cNvPr>
          <p:cNvPicPr>
            <a:picLocks noChangeAspect="1"/>
          </p:cNvPicPr>
          <p:nvPr/>
        </p:nvPicPr>
        <p:blipFill>
          <a:blip r:embed="rId4"/>
          <a:stretch>
            <a:fillRect/>
          </a:stretch>
        </p:blipFill>
        <p:spPr>
          <a:xfrm>
            <a:off x="2883761" y="4091565"/>
            <a:ext cx="1174399" cy="1188720"/>
          </a:xfrm>
          <a:prstGeom prst="rect">
            <a:avLst/>
          </a:prstGeom>
        </p:spPr>
      </p:pic>
      <p:sp>
        <p:nvSpPr>
          <p:cNvPr id="10" name="Right Arrow 9">
            <a:extLst>
              <a:ext uri="{FF2B5EF4-FFF2-40B4-BE49-F238E27FC236}">
                <a16:creationId xmlns:a16="http://schemas.microsoft.com/office/drawing/2014/main" id="{885E047E-9CD6-A6F2-B76C-80DCDF6C89B2}"/>
              </a:ext>
            </a:extLst>
          </p:cNvPr>
          <p:cNvSpPr/>
          <p:nvPr/>
        </p:nvSpPr>
        <p:spPr>
          <a:xfrm>
            <a:off x="2040858" y="4490497"/>
            <a:ext cx="757428" cy="335305"/>
          </a:xfrm>
          <a:prstGeom prst="rightArrow">
            <a:avLst/>
          </a:prstGeom>
          <a:solidFill>
            <a:schemeClr val="bg1">
              <a:lumMod val="8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D72399A2-7711-4BC0-5F7B-0D8D4D704FAD}"/>
              </a:ext>
            </a:extLst>
          </p:cNvPr>
          <p:cNvSpPr txBox="1"/>
          <p:nvPr/>
        </p:nvSpPr>
        <p:spPr>
          <a:xfrm>
            <a:off x="7914761" y="3451119"/>
            <a:ext cx="420308" cy="523220"/>
          </a:xfrm>
          <a:prstGeom prst="rect">
            <a:avLst/>
          </a:prstGeom>
          <a:noFill/>
        </p:spPr>
        <p:txBody>
          <a:bodyPr wrap="none" rtlCol="0">
            <a:spAutoFit/>
          </a:bodyPr>
          <a:lstStyle/>
          <a:p>
            <a:r>
              <a:rPr lang="en-US" sz="2800" dirty="0"/>
              <a:t>...</a:t>
            </a:r>
          </a:p>
        </p:txBody>
      </p:sp>
      <p:sp>
        <p:nvSpPr>
          <p:cNvPr id="15" name="TextBox 14">
            <a:extLst>
              <a:ext uri="{FF2B5EF4-FFF2-40B4-BE49-F238E27FC236}">
                <a16:creationId xmlns:a16="http://schemas.microsoft.com/office/drawing/2014/main" id="{B159CC6D-3F3D-D297-E5C8-90792C21028B}"/>
              </a:ext>
            </a:extLst>
          </p:cNvPr>
          <p:cNvSpPr txBox="1"/>
          <p:nvPr/>
        </p:nvSpPr>
        <p:spPr>
          <a:xfrm>
            <a:off x="7914761" y="5769940"/>
            <a:ext cx="420308" cy="523220"/>
          </a:xfrm>
          <a:prstGeom prst="rect">
            <a:avLst/>
          </a:prstGeom>
          <a:noFill/>
        </p:spPr>
        <p:txBody>
          <a:bodyPr wrap="none" rtlCol="0">
            <a:spAutoFit/>
          </a:bodyPr>
          <a:lstStyle/>
          <a:p>
            <a:r>
              <a:rPr lang="en-US" sz="2800" dirty="0"/>
              <a:t>...</a:t>
            </a:r>
          </a:p>
        </p:txBody>
      </p:sp>
      <p:sp>
        <p:nvSpPr>
          <p:cNvPr id="16" name="TextBox 15">
            <a:extLst>
              <a:ext uri="{FF2B5EF4-FFF2-40B4-BE49-F238E27FC236}">
                <a16:creationId xmlns:a16="http://schemas.microsoft.com/office/drawing/2014/main" id="{4A5109DA-7C57-177C-1ABE-1516DEEE7368}"/>
              </a:ext>
            </a:extLst>
          </p:cNvPr>
          <p:cNvSpPr txBox="1"/>
          <p:nvPr/>
        </p:nvSpPr>
        <p:spPr>
          <a:xfrm>
            <a:off x="7914761" y="5360504"/>
            <a:ext cx="420308" cy="523220"/>
          </a:xfrm>
          <a:prstGeom prst="rect">
            <a:avLst/>
          </a:prstGeom>
          <a:noFill/>
        </p:spPr>
        <p:txBody>
          <a:bodyPr wrap="none" rtlCol="0">
            <a:spAutoFit/>
          </a:bodyPr>
          <a:lstStyle/>
          <a:p>
            <a:r>
              <a:rPr lang="en-US" sz="2800" dirty="0"/>
              <a:t>...</a:t>
            </a:r>
          </a:p>
        </p:txBody>
      </p:sp>
      <p:pic>
        <p:nvPicPr>
          <p:cNvPr id="17" name="Picture 16">
            <a:extLst>
              <a:ext uri="{FF2B5EF4-FFF2-40B4-BE49-F238E27FC236}">
                <a16:creationId xmlns:a16="http://schemas.microsoft.com/office/drawing/2014/main" id="{5DC0316C-7E11-9CF0-300C-A45BCC1D35F9}"/>
              </a:ext>
            </a:extLst>
          </p:cNvPr>
          <p:cNvPicPr>
            <a:picLocks noChangeAspect="1"/>
          </p:cNvPicPr>
          <p:nvPr/>
        </p:nvPicPr>
        <p:blipFill>
          <a:blip r:embed="rId5"/>
          <a:stretch>
            <a:fillRect/>
          </a:stretch>
        </p:blipFill>
        <p:spPr>
          <a:xfrm>
            <a:off x="6616117" y="4056910"/>
            <a:ext cx="1174398" cy="1188720"/>
          </a:xfrm>
          <a:prstGeom prst="rect">
            <a:avLst/>
          </a:prstGeom>
        </p:spPr>
      </p:pic>
      <p:pic>
        <p:nvPicPr>
          <p:cNvPr id="18" name="Picture 17">
            <a:extLst>
              <a:ext uri="{FF2B5EF4-FFF2-40B4-BE49-F238E27FC236}">
                <a16:creationId xmlns:a16="http://schemas.microsoft.com/office/drawing/2014/main" id="{1D49D927-604A-885C-9186-7D4900CC3967}"/>
              </a:ext>
            </a:extLst>
          </p:cNvPr>
          <p:cNvPicPr>
            <a:picLocks noChangeAspect="1"/>
          </p:cNvPicPr>
          <p:nvPr/>
        </p:nvPicPr>
        <p:blipFill>
          <a:blip r:embed="rId4"/>
          <a:stretch>
            <a:fillRect/>
          </a:stretch>
        </p:blipFill>
        <p:spPr>
          <a:xfrm>
            <a:off x="4435027" y="4101532"/>
            <a:ext cx="1174399" cy="1188720"/>
          </a:xfrm>
          <a:prstGeom prst="rect">
            <a:avLst/>
          </a:prstGeom>
        </p:spPr>
      </p:pic>
      <p:sp>
        <p:nvSpPr>
          <p:cNvPr id="19" name="Right Arrow 18">
            <a:extLst>
              <a:ext uri="{FF2B5EF4-FFF2-40B4-BE49-F238E27FC236}">
                <a16:creationId xmlns:a16="http://schemas.microsoft.com/office/drawing/2014/main" id="{790E4A88-A73C-E5E8-D645-DF2FF5E64D85}"/>
              </a:ext>
            </a:extLst>
          </p:cNvPr>
          <p:cNvSpPr/>
          <p:nvPr/>
        </p:nvSpPr>
        <p:spPr>
          <a:xfrm>
            <a:off x="5747398" y="4438229"/>
            <a:ext cx="835740" cy="439839"/>
          </a:xfrm>
          <a:prstGeom prst="rightArrow">
            <a:avLst/>
          </a:prstGeom>
          <a:solidFill>
            <a:schemeClr val="bg1">
              <a:lumMod val="65000"/>
            </a:schemeClr>
          </a:solidFill>
          <a:ln w="28575">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7141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5" grpId="0"/>
      <p:bldP spid="16" grpId="0"/>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619E4B-3066-88F3-9D9C-FF405DC1DAD6}"/>
              </a:ext>
            </a:extLst>
          </p:cNvPr>
          <p:cNvSpPr>
            <a:spLocks noGrp="1"/>
          </p:cNvSpPr>
          <p:nvPr>
            <p:ph idx="1"/>
          </p:nvPr>
        </p:nvSpPr>
        <p:spPr>
          <a:xfrm>
            <a:off x="317809" y="1429512"/>
            <a:ext cx="8508381" cy="4525963"/>
          </a:xfrm>
        </p:spPr>
        <p:txBody>
          <a:bodyPr/>
          <a:lstStyle/>
          <a:p>
            <a:pPr>
              <a:lnSpc>
                <a:spcPct val="110000"/>
              </a:lnSpc>
            </a:pPr>
            <a:r>
              <a:rPr lang="en-US" dirty="0"/>
              <a:t>Challenge 1: it is not a regression</a:t>
            </a:r>
          </a:p>
          <a:p>
            <a:pPr lvl="1">
              <a:lnSpc>
                <a:spcPct val="110000"/>
              </a:lnSpc>
            </a:pPr>
            <a:r>
              <a:rPr kumimoji="1" lang="en-US" altLang="zh-CN" dirty="0"/>
              <a:t>“autocorrelation”: migration flows correlate with each other </a:t>
            </a:r>
          </a:p>
          <a:p>
            <a:pPr lvl="1">
              <a:lnSpc>
                <a:spcPct val="110000"/>
              </a:lnSpc>
            </a:pPr>
            <a:r>
              <a:rPr kumimoji="1" lang="en-US" altLang="zh-CN" dirty="0"/>
              <a:t>e.g., OC-&gt;Clark &amp; Clark-&gt;OC</a:t>
            </a:r>
          </a:p>
          <a:p>
            <a:pPr lvl="1">
              <a:lnSpc>
                <a:spcPct val="110000"/>
              </a:lnSpc>
            </a:pPr>
            <a:r>
              <a:rPr kumimoji="1" lang="en-US" altLang="zh-CN" dirty="0"/>
              <a:t>theoretical insights about the migration systems: “internal dynamics” </a:t>
            </a:r>
            <a:r>
              <a:rPr kumimoji="1" lang="en-US" altLang="zh-CN" sz="2400" dirty="0"/>
              <a:t>(de Haas 2010)</a:t>
            </a:r>
          </a:p>
          <a:p>
            <a:pPr lvl="1">
              <a:lnSpc>
                <a:spcPct val="110000"/>
              </a:lnSpc>
            </a:pPr>
            <a:r>
              <a:rPr kumimoji="1" lang="en-US" altLang="zh-CN" dirty="0"/>
              <a:t>theorize, formalize, and measure the internal dynamics in network analysis </a:t>
            </a:r>
            <a:r>
              <a:rPr kumimoji="1" lang="en-US" altLang="zh-CN" sz="2400" dirty="0"/>
              <a:t>(more in the paper)</a:t>
            </a:r>
            <a:endParaRPr kumimoji="1" lang="en-US" altLang="zh-CN" dirty="0"/>
          </a:p>
        </p:txBody>
      </p:sp>
      <p:sp>
        <p:nvSpPr>
          <p:cNvPr id="3" name="Title 2">
            <a:extLst>
              <a:ext uri="{FF2B5EF4-FFF2-40B4-BE49-F238E27FC236}">
                <a16:creationId xmlns:a16="http://schemas.microsoft.com/office/drawing/2014/main" id="{90C685F4-DB2C-6885-65D1-2D9ECAD5BDB6}"/>
              </a:ext>
            </a:extLst>
          </p:cNvPr>
          <p:cNvSpPr>
            <a:spLocks noGrp="1"/>
          </p:cNvSpPr>
          <p:nvPr>
            <p:ph type="title"/>
          </p:nvPr>
        </p:nvSpPr>
        <p:spPr/>
        <p:txBody>
          <a:bodyPr/>
          <a:lstStyle/>
          <a:p>
            <a:r>
              <a:rPr lang="en-US" dirty="0"/>
              <a:t>Methods</a:t>
            </a:r>
          </a:p>
        </p:txBody>
      </p:sp>
      <p:sp>
        <p:nvSpPr>
          <p:cNvPr id="4" name="Footer Placeholder 3">
            <a:extLst>
              <a:ext uri="{FF2B5EF4-FFF2-40B4-BE49-F238E27FC236}">
                <a16:creationId xmlns:a16="http://schemas.microsoft.com/office/drawing/2014/main" id="{F4F545AD-01AB-327C-A8D2-E086B71A6BA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348D29A-F30A-BE6B-8D5F-94185B85D792}"/>
              </a:ext>
            </a:extLst>
          </p:cNvPr>
          <p:cNvSpPr>
            <a:spLocks noGrp="1"/>
          </p:cNvSpPr>
          <p:nvPr>
            <p:ph type="sldNum" sz="quarter" idx="12"/>
          </p:nvPr>
        </p:nvSpPr>
        <p:spPr/>
        <p:txBody>
          <a:bodyPr/>
          <a:lstStyle/>
          <a:p>
            <a:fld id="{C5EB5B64-243B-AC41-AF55-A7B0E9BF081F}" type="slidenum">
              <a:rPr lang="en-US" smtClean="0"/>
              <a:pPr/>
              <a:t>26</a:t>
            </a:fld>
            <a:endParaRPr lang="en-US" dirty="0"/>
          </a:p>
        </p:txBody>
      </p:sp>
      <p:graphicFrame>
        <p:nvGraphicFramePr>
          <p:cNvPr id="8" name="Table 7">
            <a:extLst>
              <a:ext uri="{FF2B5EF4-FFF2-40B4-BE49-F238E27FC236}">
                <a16:creationId xmlns:a16="http://schemas.microsoft.com/office/drawing/2014/main" id="{70D5E843-CD85-01E3-9CE4-CB159751AED1}"/>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solidFill>
                        </a:rPr>
                        <a:t>Data&amp;Methods</a:t>
                      </a:r>
                      <a:endParaRPr lang="en-US" sz="160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3176864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619E4B-3066-88F3-9D9C-FF405DC1DAD6}"/>
              </a:ext>
            </a:extLst>
          </p:cNvPr>
          <p:cNvSpPr>
            <a:spLocks noGrp="1"/>
          </p:cNvSpPr>
          <p:nvPr>
            <p:ph idx="1"/>
          </p:nvPr>
        </p:nvSpPr>
        <p:spPr>
          <a:xfrm>
            <a:off x="317809" y="1353716"/>
            <a:ext cx="8508381" cy="4525963"/>
          </a:xfrm>
        </p:spPr>
        <p:txBody>
          <a:bodyPr/>
          <a:lstStyle/>
          <a:p>
            <a:pPr>
              <a:lnSpc>
                <a:spcPct val="110000"/>
              </a:lnSpc>
            </a:pPr>
            <a:r>
              <a:rPr lang="en-US" dirty="0"/>
              <a:t>Challenge 2: very difficult to compute</a:t>
            </a:r>
          </a:p>
          <a:p>
            <a:pPr lvl="1">
              <a:lnSpc>
                <a:spcPct val="110000"/>
              </a:lnSpc>
            </a:pPr>
            <a:r>
              <a:rPr kumimoji="1" lang="en-US" altLang="zh-CN" sz="2800" dirty="0"/>
              <a:t>network analysis mostly focuses on </a:t>
            </a:r>
            <a:r>
              <a:rPr kumimoji="1" lang="en-US" altLang="zh-CN" sz="2800" i="1" u="sng" dirty="0"/>
              <a:t>binary</a:t>
            </a:r>
            <a:r>
              <a:rPr kumimoji="1" lang="en-US" altLang="zh-CN" sz="2800" dirty="0"/>
              <a:t> social relations; </a:t>
            </a:r>
            <a:r>
              <a:rPr kumimoji="1" lang="en-US" altLang="zh-CN" sz="2800" i="1" u="sng" dirty="0"/>
              <a:t>valued</a:t>
            </a:r>
            <a:r>
              <a:rPr kumimoji="1" lang="en-US" altLang="zh-CN" sz="2800" dirty="0"/>
              <a:t> network analysis less developed</a:t>
            </a:r>
          </a:p>
          <a:p>
            <a:pPr lvl="1">
              <a:lnSpc>
                <a:spcPct val="110000"/>
              </a:lnSpc>
            </a:pPr>
            <a:r>
              <a:rPr kumimoji="1" lang="en-US" altLang="zh-CN" dirty="0"/>
              <a:t>big</a:t>
            </a:r>
            <a:r>
              <a:rPr kumimoji="1" lang="en-US" altLang="zh-CN" sz="2800" dirty="0"/>
              <a:t> network (9.9m county-pairs) with high edge variance (0-41k)</a:t>
            </a:r>
          </a:p>
          <a:p>
            <a:pPr lvl="1">
              <a:lnSpc>
                <a:spcPct val="110000"/>
              </a:lnSpc>
            </a:pPr>
            <a:r>
              <a:rPr lang="en-US" dirty="0"/>
              <a:t>subsampled parallelable maximum </a:t>
            </a:r>
            <a:r>
              <a:rPr lang="en-US" dirty="0" err="1"/>
              <a:t>pseudoå</a:t>
            </a:r>
            <a:r>
              <a:rPr lang="en-US" dirty="0"/>
              <a:t>-likelihood estimation (Huang &amp; Butts 2024)</a:t>
            </a:r>
          </a:p>
        </p:txBody>
      </p:sp>
      <p:sp>
        <p:nvSpPr>
          <p:cNvPr id="3" name="Title 2">
            <a:extLst>
              <a:ext uri="{FF2B5EF4-FFF2-40B4-BE49-F238E27FC236}">
                <a16:creationId xmlns:a16="http://schemas.microsoft.com/office/drawing/2014/main" id="{90C685F4-DB2C-6885-65D1-2D9ECAD5BDB6}"/>
              </a:ext>
            </a:extLst>
          </p:cNvPr>
          <p:cNvSpPr>
            <a:spLocks noGrp="1"/>
          </p:cNvSpPr>
          <p:nvPr>
            <p:ph type="title"/>
          </p:nvPr>
        </p:nvSpPr>
        <p:spPr/>
        <p:txBody>
          <a:bodyPr/>
          <a:lstStyle/>
          <a:p>
            <a:r>
              <a:rPr lang="en-US" dirty="0"/>
              <a:t>Methods</a:t>
            </a:r>
          </a:p>
        </p:txBody>
      </p:sp>
      <p:sp>
        <p:nvSpPr>
          <p:cNvPr id="4" name="Footer Placeholder 3">
            <a:extLst>
              <a:ext uri="{FF2B5EF4-FFF2-40B4-BE49-F238E27FC236}">
                <a16:creationId xmlns:a16="http://schemas.microsoft.com/office/drawing/2014/main" id="{F4F545AD-01AB-327C-A8D2-E086B71A6BA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348D29A-F30A-BE6B-8D5F-94185B85D792}"/>
              </a:ext>
            </a:extLst>
          </p:cNvPr>
          <p:cNvSpPr>
            <a:spLocks noGrp="1"/>
          </p:cNvSpPr>
          <p:nvPr>
            <p:ph type="sldNum" sz="quarter" idx="12"/>
          </p:nvPr>
        </p:nvSpPr>
        <p:spPr/>
        <p:txBody>
          <a:bodyPr/>
          <a:lstStyle/>
          <a:p>
            <a:fld id="{C5EB5B64-243B-AC41-AF55-A7B0E9BF081F}" type="slidenum">
              <a:rPr lang="en-US" smtClean="0"/>
              <a:pPr/>
              <a:t>27</a:t>
            </a:fld>
            <a:endParaRPr lang="en-US" dirty="0"/>
          </a:p>
        </p:txBody>
      </p:sp>
      <p:graphicFrame>
        <p:nvGraphicFramePr>
          <p:cNvPr id="8" name="Table 7">
            <a:extLst>
              <a:ext uri="{FF2B5EF4-FFF2-40B4-BE49-F238E27FC236}">
                <a16:creationId xmlns:a16="http://schemas.microsoft.com/office/drawing/2014/main" id="{70D5E843-CD85-01E3-9CE4-CB159751AED1}"/>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solidFill>
                        </a:rPr>
                        <a:t>Data&amp;Methods</a:t>
                      </a:r>
                      <a:endParaRPr lang="en-US" sz="160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pic>
        <p:nvPicPr>
          <p:cNvPr id="7" name="Picture 6">
            <a:extLst>
              <a:ext uri="{FF2B5EF4-FFF2-40B4-BE49-F238E27FC236}">
                <a16:creationId xmlns:a16="http://schemas.microsoft.com/office/drawing/2014/main" id="{9C1791A1-E7AC-9279-03D2-5721938313A4}"/>
              </a:ext>
            </a:extLst>
          </p:cNvPr>
          <p:cNvPicPr>
            <a:picLocks noChangeAspect="1"/>
          </p:cNvPicPr>
          <p:nvPr/>
        </p:nvPicPr>
        <p:blipFill rotWithShape="1">
          <a:blip r:embed="rId2"/>
          <a:srcRect l="4002" t="6201" r="21" b="72743"/>
          <a:stretch/>
        </p:blipFill>
        <p:spPr>
          <a:xfrm>
            <a:off x="1020477" y="4895939"/>
            <a:ext cx="5455951" cy="1597235"/>
          </a:xfrm>
          <a:prstGeom prst="rect">
            <a:avLst/>
          </a:prstGeom>
        </p:spPr>
      </p:pic>
      <p:pic>
        <p:nvPicPr>
          <p:cNvPr id="9" name="Picture 8" descr="A person in a blue shirt&#10;&#10;Description automatically generated">
            <a:extLst>
              <a:ext uri="{FF2B5EF4-FFF2-40B4-BE49-F238E27FC236}">
                <a16:creationId xmlns:a16="http://schemas.microsoft.com/office/drawing/2014/main" id="{DBCEC754-464C-5C22-4191-E040A09C5ABA}"/>
              </a:ext>
            </a:extLst>
          </p:cNvPr>
          <p:cNvPicPr>
            <a:picLocks noChangeAspect="1"/>
          </p:cNvPicPr>
          <p:nvPr/>
        </p:nvPicPr>
        <p:blipFill>
          <a:blip r:embed="rId3"/>
          <a:stretch>
            <a:fillRect/>
          </a:stretch>
        </p:blipFill>
        <p:spPr>
          <a:xfrm>
            <a:off x="1110631" y="3045191"/>
            <a:ext cx="2628992" cy="1331716"/>
          </a:xfrm>
          <a:prstGeom prst="rect">
            <a:avLst/>
          </a:prstGeom>
        </p:spPr>
      </p:pic>
      <p:pic>
        <p:nvPicPr>
          <p:cNvPr id="13" name="Picture 12" descr="A person in a green jacket&#10;&#10;Description automatically generated">
            <a:extLst>
              <a:ext uri="{FF2B5EF4-FFF2-40B4-BE49-F238E27FC236}">
                <a16:creationId xmlns:a16="http://schemas.microsoft.com/office/drawing/2014/main" id="{415A4BCE-6BBC-4934-6737-9D444E36AE7B}"/>
              </a:ext>
            </a:extLst>
          </p:cNvPr>
          <p:cNvPicPr>
            <a:picLocks noChangeAspect="1"/>
          </p:cNvPicPr>
          <p:nvPr/>
        </p:nvPicPr>
        <p:blipFill>
          <a:blip r:embed="rId4"/>
          <a:stretch>
            <a:fillRect/>
          </a:stretch>
        </p:blipFill>
        <p:spPr>
          <a:xfrm>
            <a:off x="1110631" y="4400871"/>
            <a:ext cx="2628992" cy="1478808"/>
          </a:xfrm>
          <a:prstGeom prst="rect">
            <a:avLst/>
          </a:prstGeom>
        </p:spPr>
      </p:pic>
      <p:pic>
        <p:nvPicPr>
          <p:cNvPr id="14" name="Picture 13">
            <a:extLst>
              <a:ext uri="{FF2B5EF4-FFF2-40B4-BE49-F238E27FC236}">
                <a16:creationId xmlns:a16="http://schemas.microsoft.com/office/drawing/2014/main" id="{9575F6BE-35F7-501E-7764-C8DD1BF74D6C}"/>
              </a:ext>
            </a:extLst>
          </p:cNvPr>
          <p:cNvPicPr>
            <a:picLocks noChangeAspect="1"/>
          </p:cNvPicPr>
          <p:nvPr/>
        </p:nvPicPr>
        <p:blipFill rotWithShape="1">
          <a:blip r:embed="rId5"/>
          <a:srcRect l="2423"/>
          <a:stretch/>
        </p:blipFill>
        <p:spPr>
          <a:xfrm>
            <a:off x="4159404" y="3215332"/>
            <a:ext cx="4106177" cy="2288952"/>
          </a:xfrm>
          <a:prstGeom prst="rect">
            <a:avLst/>
          </a:prstGeom>
        </p:spPr>
      </p:pic>
      <p:sp>
        <p:nvSpPr>
          <p:cNvPr id="15" name="TextBox 14">
            <a:extLst>
              <a:ext uri="{FF2B5EF4-FFF2-40B4-BE49-F238E27FC236}">
                <a16:creationId xmlns:a16="http://schemas.microsoft.com/office/drawing/2014/main" id="{D8C1549A-99A9-E385-807A-2F198F8C1065}"/>
              </a:ext>
            </a:extLst>
          </p:cNvPr>
          <p:cNvSpPr txBox="1"/>
          <p:nvPr/>
        </p:nvSpPr>
        <p:spPr>
          <a:xfrm>
            <a:off x="1680575" y="5903643"/>
            <a:ext cx="1114408" cy="523220"/>
          </a:xfrm>
          <a:prstGeom prst="rect">
            <a:avLst/>
          </a:prstGeom>
          <a:noFill/>
        </p:spPr>
        <p:txBody>
          <a:bodyPr wrap="none" rtlCol="0">
            <a:spAutoFit/>
          </a:bodyPr>
          <a:lstStyle/>
          <a:p>
            <a:r>
              <a:rPr lang="en-US" sz="2800" i="1" u="sng" dirty="0">
                <a:latin typeface="Candara" panose="020E0502030303020204" pitchFamily="34" charset="0"/>
              </a:rPr>
              <a:t>Binary</a:t>
            </a:r>
          </a:p>
        </p:txBody>
      </p:sp>
      <p:sp>
        <p:nvSpPr>
          <p:cNvPr id="16" name="TextBox 15">
            <a:extLst>
              <a:ext uri="{FF2B5EF4-FFF2-40B4-BE49-F238E27FC236}">
                <a16:creationId xmlns:a16="http://schemas.microsoft.com/office/drawing/2014/main" id="{2697AFD6-95D7-286C-CA17-548BF3AE15E9}"/>
              </a:ext>
            </a:extLst>
          </p:cNvPr>
          <p:cNvSpPr txBox="1"/>
          <p:nvPr/>
        </p:nvSpPr>
        <p:spPr>
          <a:xfrm>
            <a:off x="5791813" y="5900423"/>
            <a:ext cx="1182631" cy="523220"/>
          </a:xfrm>
          <a:prstGeom prst="rect">
            <a:avLst/>
          </a:prstGeom>
          <a:noFill/>
        </p:spPr>
        <p:txBody>
          <a:bodyPr wrap="none" rtlCol="0">
            <a:spAutoFit/>
          </a:bodyPr>
          <a:lstStyle/>
          <a:p>
            <a:r>
              <a:rPr lang="en-US" sz="2800" i="1" u="sng" dirty="0">
                <a:latin typeface="Candara" panose="020E0502030303020204" pitchFamily="34" charset="0"/>
              </a:rPr>
              <a:t>Valued</a:t>
            </a:r>
          </a:p>
        </p:txBody>
      </p:sp>
    </p:spTree>
    <p:extLst>
      <p:ext uri="{BB962C8B-B14F-4D97-AF65-F5344CB8AC3E}">
        <p14:creationId xmlns:p14="http://schemas.microsoft.com/office/powerpoint/2010/main" val="129304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3"/>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6" grpId="0"/>
      <p:bldP spid="16"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D8174E8-22F4-808E-230E-CF1DF33FF76D}"/>
              </a:ext>
            </a:extLst>
          </p:cNvPr>
          <p:cNvPicPr>
            <a:picLocks noGrp="1" noChangeAspect="1"/>
          </p:cNvPicPr>
          <p:nvPr>
            <p:ph sz="half" idx="1"/>
          </p:nvPr>
        </p:nvPicPr>
        <p:blipFill rotWithShape="1">
          <a:blip r:embed="rId3"/>
          <a:srcRect l="52442" t="39731" r="29816" b="33765"/>
          <a:stretch/>
        </p:blipFill>
        <p:spPr>
          <a:xfrm>
            <a:off x="-52463" y="1260089"/>
            <a:ext cx="2762933" cy="5341433"/>
          </a:xfrm>
          <a:prstGeom prst="rect">
            <a:avLst/>
          </a:prstGeom>
        </p:spPr>
      </p:pic>
      <p:pic>
        <p:nvPicPr>
          <p:cNvPr id="10" name="Content Placeholder 8">
            <a:extLst>
              <a:ext uri="{FF2B5EF4-FFF2-40B4-BE49-F238E27FC236}">
                <a16:creationId xmlns:a16="http://schemas.microsoft.com/office/drawing/2014/main" id="{B0E0289D-EB85-78CE-D265-9E4A1107BC58}"/>
              </a:ext>
            </a:extLst>
          </p:cNvPr>
          <p:cNvPicPr>
            <a:picLocks noChangeAspect="1"/>
          </p:cNvPicPr>
          <p:nvPr/>
        </p:nvPicPr>
        <p:blipFill rotWithShape="1">
          <a:blip r:embed="rId4"/>
          <a:srcRect l="70134" t="39731" r="13064" b="33765"/>
          <a:stretch/>
        </p:blipFill>
        <p:spPr>
          <a:xfrm>
            <a:off x="2680413" y="1260088"/>
            <a:ext cx="2616570" cy="5341433"/>
          </a:xfrm>
          <a:prstGeom prst="rect">
            <a:avLst/>
          </a:prstGeom>
        </p:spPr>
      </p:pic>
      <p:sp>
        <p:nvSpPr>
          <p:cNvPr id="2" name="Title 1">
            <a:extLst>
              <a:ext uri="{FF2B5EF4-FFF2-40B4-BE49-F238E27FC236}">
                <a16:creationId xmlns:a16="http://schemas.microsoft.com/office/drawing/2014/main" id="{F3EAAD9D-4CD3-2E48-AD6A-1B9978A2B622}"/>
              </a:ext>
            </a:extLst>
          </p:cNvPr>
          <p:cNvSpPr>
            <a:spLocks noGrp="1"/>
          </p:cNvSpPr>
          <p:nvPr>
            <p:ph type="title"/>
          </p:nvPr>
        </p:nvSpPr>
        <p:spPr/>
        <p:txBody>
          <a:bodyPr>
            <a:normAutofit/>
          </a:bodyPr>
          <a:lstStyle/>
          <a:p>
            <a:r>
              <a:rPr lang="en-US" dirty="0"/>
              <a:t>Immobility from political division</a:t>
            </a:r>
            <a:endParaRPr lang="en-CN" dirty="0"/>
          </a:p>
        </p:txBody>
      </p:sp>
      <p:sp>
        <p:nvSpPr>
          <p:cNvPr id="4" name="Content Placeholder 3">
            <a:extLst>
              <a:ext uri="{FF2B5EF4-FFF2-40B4-BE49-F238E27FC236}">
                <a16:creationId xmlns:a16="http://schemas.microsoft.com/office/drawing/2014/main" id="{800066D9-2D00-B148-BEB6-56FE278FDE34}"/>
              </a:ext>
            </a:extLst>
          </p:cNvPr>
          <p:cNvSpPr>
            <a:spLocks noGrp="1"/>
          </p:cNvSpPr>
          <p:nvPr>
            <p:ph sz="half" idx="2"/>
          </p:nvPr>
        </p:nvSpPr>
        <p:spPr>
          <a:xfrm>
            <a:off x="5422623" y="1619544"/>
            <a:ext cx="3884101" cy="4525963"/>
          </a:xfrm>
        </p:spPr>
        <p:txBody>
          <a:bodyPr/>
          <a:lstStyle/>
          <a:p>
            <a:pPr marL="0" indent="0">
              <a:buNone/>
            </a:pPr>
            <a:r>
              <a:rPr lang="en-US" dirty="0"/>
              <a:t>Counties with higher democratic voter share </a:t>
            </a:r>
          </a:p>
          <a:p>
            <a:pPr marL="0" indent="0">
              <a:buNone/>
            </a:pPr>
            <a:r>
              <a:rPr lang="en-US" dirty="0"/>
              <a:t>receives more migrants from a blue county</a:t>
            </a:r>
          </a:p>
          <a:p>
            <a:pPr marL="0" indent="0">
              <a:buNone/>
            </a:pPr>
            <a:r>
              <a:rPr lang="en-US" dirty="0"/>
              <a:t>and sends more migrants to a blue county</a:t>
            </a:r>
          </a:p>
        </p:txBody>
      </p:sp>
      <p:sp>
        <p:nvSpPr>
          <p:cNvPr id="13" name="Footer Placeholder 3">
            <a:extLst>
              <a:ext uri="{FF2B5EF4-FFF2-40B4-BE49-F238E27FC236}">
                <a16:creationId xmlns:a16="http://schemas.microsoft.com/office/drawing/2014/main" id="{37ECBFC7-637D-73DA-EDD0-CF1AF14E4A7F}"/>
              </a:ext>
            </a:extLst>
          </p:cNvPr>
          <p:cNvSpPr>
            <a:spLocks noGrp="1"/>
          </p:cNvSpPr>
          <p:nvPr>
            <p:ph type="ftr" sz="quarter" idx="11"/>
          </p:nvPr>
        </p:nvSpPr>
        <p:spPr>
          <a:xfrm>
            <a:off x="3124200" y="6356350"/>
            <a:ext cx="2895600" cy="365125"/>
          </a:xfrm>
        </p:spPr>
        <p:txBody>
          <a:bodyPr/>
          <a:lstStyle/>
          <a:p>
            <a:endParaRPr lang="en-US"/>
          </a:p>
        </p:txBody>
      </p:sp>
      <p:sp>
        <p:nvSpPr>
          <p:cNvPr id="5" name="Slide Number Placeholder 4">
            <a:extLst>
              <a:ext uri="{FF2B5EF4-FFF2-40B4-BE49-F238E27FC236}">
                <a16:creationId xmlns:a16="http://schemas.microsoft.com/office/drawing/2014/main" id="{5C79E377-4BDF-8449-A6D4-FFD4BFB644F4}"/>
              </a:ext>
            </a:extLst>
          </p:cNvPr>
          <p:cNvSpPr>
            <a:spLocks noGrp="1"/>
          </p:cNvSpPr>
          <p:nvPr>
            <p:ph type="sldNum" sz="quarter" idx="12"/>
          </p:nvPr>
        </p:nvSpPr>
        <p:spPr>
          <a:xfrm>
            <a:off x="6553200" y="6356350"/>
            <a:ext cx="2133600" cy="365125"/>
          </a:xfrm>
        </p:spPr>
        <p:txBody>
          <a:bodyPr anchor="ctr">
            <a:normAutofit/>
          </a:bodyPr>
          <a:lstStyle/>
          <a:p>
            <a:pPr>
              <a:spcAft>
                <a:spcPts val="600"/>
              </a:spcAft>
            </a:pPr>
            <a:fld id="{C5EB5B64-243B-AC41-AF55-A7B0E9BF081F}" type="slidenum">
              <a:rPr lang="en-US" smtClean="0"/>
              <a:pPr>
                <a:spcAft>
                  <a:spcPts val="600"/>
                </a:spcAft>
              </a:pPr>
              <a:t>28</a:t>
            </a:fld>
            <a:endParaRPr lang="en-US"/>
          </a:p>
        </p:txBody>
      </p:sp>
      <p:pic>
        <p:nvPicPr>
          <p:cNvPr id="3" name="Content Placeholder 8">
            <a:extLst>
              <a:ext uri="{FF2B5EF4-FFF2-40B4-BE49-F238E27FC236}">
                <a16:creationId xmlns:a16="http://schemas.microsoft.com/office/drawing/2014/main" id="{EA66317E-1F45-5130-1045-E0D6FCBF37D3}"/>
              </a:ext>
            </a:extLst>
          </p:cNvPr>
          <p:cNvPicPr>
            <a:picLocks noChangeAspect="1"/>
          </p:cNvPicPr>
          <p:nvPr/>
        </p:nvPicPr>
        <p:blipFill rotWithShape="1">
          <a:blip r:embed="rId5"/>
          <a:srcRect l="20686" t="39205" r="57059" b="55357"/>
          <a:stretch/>
        </p:blipFill>
        <p:spPr>
          <a:xfrm>
            <a:off x="5422623" y="4996930"/>
            <a:ext cx="3632167" cy="1148577"/>
          </a:xfrm>
          <a:prstGeom prst="rect">
            <a:avLst/>
          </a:prstGeom>
        </p:spPr>
      </p:pic>
      <p:graphicFrame>
        <p:nvGraphicFramePr>
          <p:cNvPr id="6" name="Table 5">
            <a:extLst>
              <a:ext uri="{FF2B5EF4-FFF2-40B4-BE49-F238E27FC236}">
                <a16:creationId xmlns:a16="http://schemas.microsoft.com/office/drawing/2014/main" id="{7652C68E-871B-A350-C321-1887128D22AB}"/>
              </a:ext>
            </a:extLst>
          </p:cNvPr>
          <p:cNvGraphicFramePr>
            <a:graphicFrameLocks noGrp="1"/>
          </p:cNvGraphicFramePr>
          <p:nvPr>
            <p:extLst>
              <p:ext uri="{D42A27DB-BD31-4B8C-83A1-F6EECF244321}">
                <p14:modId xmlns:p14="http://schemas.microsoft.com/office/powerpoint/2010/main" val="365557520"/>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189635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552B03-0E18-66C3-3167-70246BAA7FE3}"/>
              </a:ext>
            </a:extLst>
          </p:cNvPr>
          <p:cNvSpPr/>
          <p:nvPr/>
        </p:nvSpPr>
        <p:spPr>
          <a:xfrm>
            <a:off x="793215" y="2747871"/>
            <a:ext cx="7245334" cy="402336"/>
          </a:xfrm>
          <a:prstGeom prst="rect">
            <a:avLst/>
          </a:prstGeom>
          <a:gradFill flip="none" rotWithShape="1">
            <a:gsLst>
              <a:gs pos="0">
                <a:srgbClr val="FFC20C"/>
              </a:gs>
              <a:gs pos="49000">
                <a:schemeClr val="bg2"/>
              </a:gs>
              <a:gs pos="100000">
                <a:srgbClr val="AB794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88F0309-2153-1D4F-BC29-0BF955B8AF6A}"/>
              </a:ext>
            </a:extLst>
          </p:cNvPr>
          <p:cNvSpPr/>
          <p:nvPr/>
        </p:nvSpPr>
        <p:spPr>
          <a:xfrm>
            <a:off x="793215" y="2374822"/>
            <a:ext cx="7245334" cy="402336"/>
          </a:xfrm>
          <a:prstGeom prst="rect">
            <a:avLst/>
          </a:prstGeom>
          <a:gradFill flip="none" rotWithShape="1">
            <a:gsLst>
              <a:gs pos="0">
                <a:srgbClr val="92D050"/>
              </a:gs>
              <a:gs pos="49000">
                <a:schemeClr val="bg2"/>
              </a:gs>
              <a:gs pos="100000">
                <a:schemeClr val="bg1">
                  <a:lumMod val="65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F87852-E084-354C-ACD0-8497A87C46F7}"/>
              </a:ext>
            </a:extLst>
          </p:cNvPr>
          <p:cNvSpPr>
            <a:spLocks noGrp="1"/>
          </p:cNvSpPr>
          <p:nvPr>
            <p:ph type="title"/>
          </p:nvPr>
        </p:nvSpPr>
        <p:spPr/>
        <p:txBody>
          <a:bodyPr/>
          <a:lstStyle/>
          <a:p>
            <a:r>
              <a:rPr lang="en-US" altLang="zh-CN" sz="3600" dirty="0"/>
              <a:t>Inter-county</a:t>
            </a:r>
            <a:r>
              <a:rPr lang="zh-CN" altLang="en-US" sz="3600" dirty="0"/>
              <a:t> </a:t>
            </a:r>
            <a:r>
              <a:rPr lang="en-US" altLang="zh-CN" sz="3600" dirty="0"/>
              <a:t>Migration</a:t>
            </a:r>
            <a:r>
              <a:rPr lang="zh-CN" altLang="en-US" sz="3600" dirty="0"/>
              <a:t> </a:t>
            </a:r>
            <a:r>
              <a:rPr lang="en-US" altLang="zh-CN" sz="3600" dirty="0"/>
              <a:t>Flows</a:t>
            </a:r>
            <a:r>
              <a:rPr lang="zh-CN" altLang="en-US" sz="3600" dirty="0"/>
              <a:t> </a:t>
            </a:r>
            <a:r>
              <a:rPr lang="en-US" altLang="zh-CN" sz="3600" dirty="0"/>
              <a:t>2011-15</a:t>
            </a:r>
            <a:endParaRPr lang="en-US" sz="3600" dirty="0"/>
          </a:p>
        </p:txBody>
      </p:sp>
      <p:sp>
        <p:nvSpPr>
          <p:cNvPr id="5" name="Slide Number Placeholder 4">
            <a:extLst>
              <a:ext uri="{FF2B5EF4-FFF2-40B4-BE49-F238E27FC236}">
                <a16:creationId xmlns:a16="http://schemas.microsoft.com/office/drawing/2014/main" id="{E8F7098B-D752-4548-BAC6-CED2DF3881C1}"/>
              </a:ext>
            </a:extLst>
          </p:cNvPr>
          <p:cNvSpPr>
            <a:spLocks noGrp="1"/>
          </p:cNvSpPr>
          <p:nvPr>
            <p:ph type="sldNum" sz="quarter" idx="12"/>
          </p:nvPr>
        </p:nvSpPr>
        <p:spPr/>
        <p:txBody>
          <a:bodyPr/>
          <a:lstStyle/>
          <a:p>
            <a:fld id="{C5EB5B64-243B-AC41-AF55-A7B0E9BF081F}" type="slidenum">
              <a:rPr lang="en-US" smtClean="0"/>
              <a:t>29</a:t>
            </a:fld>
            <a:endParaRPr lang="en-US"/>
          </a:p>
        </p:txBody>
      </p:sp>
      <p:sp>
        <p:nvSpPr>
          <p:cNvPr id="3" name="Rectangle 2">
            <a:extLst>
              <a:ext uri="{FF2B5EF4-FFF2-40B4-BE49-F238E27FC236}">
                <a16:creationId xmlns:a16="http://schemas.microsoft.com/office/drawing/2014/main" id="{EB1CD06F-7D86-AD45-A1BF-F79EA8F61B58}"/>
              </a:ext>
            </a:extLst>
          </p:cNvPr>
          <p:cNvSpPr/>
          <p:nvPr/>
        </p:nvSpPr>
        <p:spPr>
          <a:xfrm>
            <a:off x="793215" y="1974584"/>
            <a:ext cx="7245334" cy="402336"/>
          </a:xfrm>
          <a:prstGeom prst="rect">
            <a:avLst/>
          </a:prstGeom>
          <a:gradFill flip="none" rotWithShape="1">
            <a:gsLst>
              <a:gs pos="0">
                <a:srgbClr val="FF0000"/>
              </a:gs>
              <a:gs pos="49000">
                <a:schemeClr val="accent1">
                  <a:lumMod val="45000"/>
                  <a:lumOff val="55000"/>
                </a:schemeClr>
              </a:gs>
              <a:gs pos="100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CD5AE38A-B4C4-384E-A53D-732F46F7E475}"/>
              </a:ext>
            </a:extLst>
          </p:cNvPr>
          <p:cNvGraphicFramePr>
            <a:graphicFrameLocks noGrp="1"/>
          </p:cNvGraphicFramePr>
          <p:nvPr>
            <p:extLst>
              <p:ext uri="{D42A27DB-BD31-4B8C-83A1-F6EECF244321}">
                <p14:modId xmlns:p14="http://schemas.microsoft.com/office/powerpoint/2010/main" val="2862597936"/>
              </p:ext>
            </p:extLst>
          </p:nvPr>
        </p:nvGraphicFramePr>
        <p:xfrm>
          <a:off x="793215" y="1243649"/>
          <a:ext cx="7245335" cy="2566035"/>
        </p:xfrm>
        <a:graphic>
          <a:graphicData uri="http://schemas.openxmlformats.org/drawingml/2006/table">
            <a:tbl>
              <a:tblPr/>
              <a:tblGrid>
                <a:gridCol w="3611486">
                  <a:extLst>
                    <a:ext uri="{9D8B030D-6E8A-4147-A177-3AD203B41FA5}">
                      <a16:colId xmlns:a16="http://schemas.microsoft.com/office/drawing/2014/main" val="3425473367"/>
                    </a:ext>
                  </a:extLst>
                </a:gridCol>
                <a:gridCol w="1698172">
                  <a:extLst>
                    <a:ext uri="{9D8B030D-6E8A-4147-A177-3AD203B41FA5}">
                      <a16:colId xmlns:a16="http://schemas.microsoft.com/office/drawing/2014/main" val="2815338745"/>
                    </a:ext>
                  </a:extLst>
                </a:gridCol>
                <a:gridCol w="796805">
                  <a:extLst>
                    <a:ext uri="{9D8B030D-6E8A-4147-A177-3AD203B41FA5}">
                      <a16:colId xmlns:a16="http://schemas.microsoft.com/office/drawing/2014/main" val="3849573310"/>
                    </a:ext>
                  </a:extLst>
                </a:gridCol>
                <a:gridCol w="1138872">
                  <a:extLst>
                    <a:ext uri="{9D8B030D-6E8A-4147-A177-3AD203B41FA5}">
                      <a16:colId xmlns:a16="http://schemas.microsoft.com/office/drawing/2014/main" val="64181057"/>
                    </a:ext>
                  </a:extLst>
                </a:gridCol>
              </a:tblGrid>
              <a:tr h="203200">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cs typeface="Times New Roman" panose="02020603050405020304" pitchFamily="18" charset="0"/>
                        </a:rPr>
                        <a:t>Estimate</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err="1">
                          <a:solidFill>
                            <a:srgbClr val="000000"/>
                          </a:solidFill>
                          <a:effectLst/>
                          <a:latin typeface="Candara" panose="020E0502030303020204" pitchFamily="34" charset="0"/>
                          <a:cs typeface="Times New Roman" panose="02020603050405020304" pitchFamily="18" charset="0"/>
                        </a:rPr>
                        <a:t>Std.Err</a:t>
                      </a:r>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5300919"/>
                  </a:ext>
                </a:extLst>
              </a:tr>
              <a:tr h="203200">
                <a:tc>
                  <a:txBody>
                    <a:bodyPr/>
                    <a:lstStyle/>
                    <a:p>
                      <a:pPr algn="l" fontAlgn="b"/>
                      <a:r>
                        <a:rPr lang="en-US" sz="2400" b="0" i="1" u="none" strike="noStrike" dirty="0">
                          <a:solidFill>
                            <a:srgbClr val="000000"/>
                          </a:solidFill>
                          <a:effectLst/>
                          <a:latin typeface="Candara" panose="020E0502030303020204" pitchFamily="34" charset="0"/>
                        </a:rPr>
                        <a:t>Segmented Immobility</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67432152"/>
                  </a:ext>
                </a:extLst>
              </a:tr>
              <a:tr h="203200">
                <a:tc>
                  <a:txBody>
                    <a:bodyPr/>
                    <a:lstStyle/>
                    <a:p>
                      <a:pPr algn="l" fontAlgn="b"/>
                      <a:r>
                        <a:rPr lang="en-US" sz="2400" b="0" i="0" u="none" strike="noStrike" dirty="0">
                          <a:solidFill>
                            <a:srgbClr val="000000"/>
                          </a:solidFill>
                          <a:effectLst/>
                          <a:latin typeface="Candara" panose="020E0502030303020204" pitchFamily="34" charset="0"/>
                        </a:rPr>
                        <a:t>  Political dissimilarity</a:t>
                      </a:r>
                    </a:p>
                  </a:txBody>
                  <a:tcPr marL="857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-0.256</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0.007</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2302503"/>
                  </a:ext>
                </a:extLst>
              </a:tr>
              <a:tr h="203200">
                <a:tc>
                  <a:txBody>
                    <a:bodyPr/>
                    <a:lstStyle/>
                    <a:p>
                      <a:pPr algn="l" fontAlgn="b"/>
                      <a:r>
                        <a:rPr lang="en-US" sz="2400" b="0" i="0" u="none" strike="noStrike" dirty="0">
                          <a:solidFill>
                            <a:srgbClr val="000000"/>
                          </a:solidFill>
                          <a:effectLst/>
                          <a:latin typeface="Candara" panose="020E0502030303020204" pitchFamily="34" charset="0"/>
                        </a:rPr>
                        <a:t>  Rural dissimilarity</a:t>
                      </a:r>
                    </a:p>
                  </a:txBody>
                  <a:tcPr marL="857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-0.399</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0.004</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8877367"/>
                  </a:ext>
                </a:extLst>
              </a:tr>
              <a:tr h="203200">
                <a:tc>
                  <a:txBody>
                    <a:bodyPr/>
                    <a:lstStyle/>
                    <a:p>
                      <a:pPr algn="l" fontAlgn="b"/>
                      <a:r>
                        <a:rPr lang="en-US" sz="2400" b="0" i="0" u="none" strike="noStrike" dirty="0">
                          <a:solidFill>
                            <a:srgbClr val="000000"/>
                          </a:solidFill>
                          <a:effectLst/>
                          <a:latin typeface="Candara" panose="020E0502030303020204" pitchFamily="34" charset="0"/>
                        </a:rPr>
                        <a:t>  Racial dissimilarity</a:t>
                      </a:r>
                    </a:p>
                  </a:txBody>
                  <a:tcPr marL="857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-0.217</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0.006</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4753660"/>
                  </a:ext>
                </a:extLst>
              </a:tr>
              <a:tr h="203200">
                <a:tc>
                  <a:txBody>
                    <a:bodyPr/>
                    <a:lstStyle/>
                    <a:p>
                      <a:pPr algn="l" fontAlgn="b"/>
                      <a:r>
                        <a:rPr lang="en-US" sz="2400" b="0" i="1" u="none" strike="noStrike" dirty="0">
                          <a:solidFill>
                            <a:srgbClr val="000000"/>
                          </a:solidFill>
                          <a:effectLst/>
                          <a:latin typeface="Candara" panose="020E0502030303020204" pitchFamily="34" charset="0"/>
                        </a:rPr>
                        <a:t>Control Covariates</a:t>
                      </a:r>
                    </a:p>
                  </a:txBody>
                  <a:tcPr marL="857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7212848"/>
                  </a:ext>
                </a:extLst>
              </a:tr>
              <a:tr h="203200">
                <a:tc gridSpan="4">
                  <a:txBody>
                    <a:bodyPr/>
                    <a:lstStyle/>
                    <a:p>
                      <a:r>
                        <a:rPr lang="en-US" sz="2000" i="1" kern="1200" dirty="0">
                          <a:solidFill>
                            <a:schemeClr val="tx1"/>
                          </a:solidFill>
                          <a:effectLst/>
                          <a:latin typeface="Candara" panose="020E0502030303020204" pitchFamily="34" charset="0"/>
                          <a:ea typeface="+mn-ea"/>
                          <a:cs typeface="Times New Roman" panose="02020603050405020304" pitchFamily="18" charset="0"/>
                        </a:rPr>
                        <a:t>Note: </a:t>
                      </a:r>
                      <a:r>
                        <a:rPr lang="en-US" sz="2000" kern="1200" dirty="0">
                          <a:solidFill>
                            <a:schemeClr val="tx1"/>
                          </a:solidFill>
                          <a:effectLst/>
                          <a:latin typeface="Candara" panose="020E0502030303020204" pitchFamily="34" charset="0"/>
                          <a:ea typeface="+mn-ea"/>
                          <a:cs typeface="Times New Roman" panose="02020603050405020304" pitchFamily="18" charset="0"/>
                        </a:rPr>
                        <a:t>***</a:t>
                      </a:r>
                      <a:r>
                        <a:rPr lang="en-US" sz="2000" i="1" kern="1200" dirty="0">
                          <a:solidFill>
                            <a:schemeClr val="tx1"/>
                          </a:solidFill>
                          <a:effectLst/>
                          <a:latin typeface="Candara" panose="020E0502030303020204" pitchFamily="34" charset="0"/>
                          <a:ea typeface="+mn-ea"/>
                          <a:cs typeface="Times New Roman" panose="02020603050405020304" pitchFamily="18" charset="0"/>
                        </a:rPr>
                        <a:t>p </a:t>
                      </a:r>
                      <a:r>
                        <a:rPr lang="en-US" sz="2000" kern="1200" dirty="0">
                          <a:solidFill>
                            <a:schemeClr val="tx1"/>
                          </a:solidFill>
                          <a:effectLst/>
                          <a:latin typeface="Candara" panose="020E0502030303020204" pitchFamily="34" charset="0"/>
                          <a:ea typeface="+mn-ea"/>
                          <a:cs typeface="Times New Roman" panose="02020603050405020304" pitchFamily="18" charset="0"/>
                        </a:rPr>
                        <a:t>&lt; 0.001 (two-tailed tests)</a:t>
                      </a:r>
                      <a:endParaRPr lang="en-US" sz="2400" dirty="0">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en-CN"/>
                    </a:p>
                  </a:txBody>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7260761"/>
                  </a:ext>
                </a:extLst>
              </a:tr>
            </a:tbl>
          </a:graphicData>
        </a:graphic>
      </p:graphicFrame>
      <p:sp>
        <p:nvSpPr>
          <p:cNvPr id="4" name="TextBox 3">
            <a:extLst>
              <a:ext uri="{FF2B5EF4-FFF2-40B4-BE49-F238E27FC236}">
                <a16:creationId xmlns:a16="http://schemas.microsoft.com/office/drawing/2014/main" id="{A1861511-5F2D-844D-BA64-F1AA761F3DF3}"/>
              </a:ext>
            </a:extLst>
          </p:cNvPr>
          <p:cNvSpPr txBox="1"/>
          <p:nvPr/>
        </p:nvSpPr>
        <p:spPr>
          <a:xfrm>
            <a:off x="793213" y="4047266"/>
            <a:ext cx="7245335" cy="1292662"/>
          </a:xfrm>
          <a:prstGeom prst="rect">
            <a:avLst/>
          </a:prstGeom>
          <a:noFill/>
        </p:spPr>
        <p:txBody>
          <a:bodyPr wrap="square" rtlCol="0">
            <a:spAutoFit/>
          </a:bodyPr>
          <a:lstStyle/>
          <a:p>
            <a:r>
              <a:rPr lang="en-US" sz="2600" dirty="0">
                <a:latin typeface="Candara" panose="020E0502030303020204" pitchFamily="34" charset="0"/>
              </a:rPr>
              <a:t>Fewer people migrate between counties with dissimilar political contexts, levels of urbanization, and racial compositions</a:t>
            </a:r>
          </a:p>
        </p:txBody>
      </p:sp>
      <p:graphicFrame>
        <p:nvGraphicFramePr>
          <p:cNvPr id="9" name="Table 8">
            <a:extLst>
              <a:ext uri="{FF2B5EF4-FFF2-40B4-BE49-F238E27FC236}">
                <a16:creationId xmlns:a16="http://schemas.microsoft.com/office/drawing/2014/main" id="{6021D686-2F08-F92A-C048-A9FA03314B87}"/>
              </a:ext>
            </a:extLst>
          </p:cNvPr>
          <p:cNvGraphicFramePr>
            <a:graphicFrameLocks noGrp="1"/>
          </p:cNvGraphicFramePr>
          <p:nvPr>
            <p:extLst>
              <p:ext uri="{D42A27DB-BD31-4B8C-83A1-F6EECF244321}">
                <p14:modId xmlns:p14="http://schemas.microsoft.com/office/powerpoint/2010/main" val="1344343277"/>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
        <p:nvSpPr>
          <p:cNvPr id="10" name="Content Placeholder 3">
            <a:extLst>
              <a:ext uri="{FF2B5EF4-FFF2-40B4-BE49-F238E27FC236}">
                <a16:creationId xmlns:a16="http://schemas.microsoft.com/office/drawing/2014/main" id="{D3786AA3-2F26-DE0D-5C68-B0B17FD2A355}"/>
              </a:ext>
            </a:extLst>
          </p:cNvPr>
          <p:cNvSpPr txBox="1">
            <a:spLocks/>
          </p:cNvSpPr>
          <p:nvPr/>
        </p:nvSpPr>
        <p:spPr>
          <a:xfrm>
            <a:off x="793213" y="4069025"/>
            <a:ext cx="7245335" cy="1997238"/>
          </a:xfrm>
          <a:prstGeom prst="rect">
            <a:avLst/>
          </a:prstGeom>
          <a:solidFill>
            <a:schemeClr val="tx2">
              <a:lumMod val="20000"/>
              <a:lumOff val="80000"/>
            </a:schemeClr>
          </a:solidFill>
          <a:effectLst>
            <a:softEdge rad="38100"/>
          </a:effectLst>
        </p:spPr>
        <p:txBody>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None/>
              <a:defRPr/>
            </a:pPr>
            <a:r>
              <a:rPr lang="en-US" b="1" dirty="0">
                <a:latin typeface="Candara" panose="020E0502030303020204" pitchFamily="34" charset="0"/>
              </a:rPr>
              <a:t>Segmented Immobility</a:t>
            </a:r>
          </a:p>
          <a:p>
            <a:pPr marL="0" indent="0" algn="ctr">
              <a:spcBef>
                <a:spcPts val="0"/>
              </a:spcBef>
              <a:buNone/>
              <a:defRPr/>
            </a:pPr>
            <a:r>
              <a:rPr lang="en-US" sz="2800" dirty="0">
                <a:latin typeface="Candara" panose="020E0502030303020204" pitchFamily="34" charset="0"/>
              </a:rPr>
              <a:t>people are less likely to migrate when it involves crossing a boundary towards a distinct socio-political environment</a:t>
            </a:r>
          </a:p>
        </p:txBody>
      </p:sp>
    </p:spTree>
    <p:extLst>
      <p:ext uri="{BB962C8B-B14F-4D97-AF65-F5344CB8AC3E}">
        <p14:creationId xmlns:p14="http://schemas.microsoft.com/office/powerpoint/2010/main" val="270359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bg/>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3" grpId="0" animBg="1"/>
      <p:bldP spid="10"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C7251C-6F2B-30C0-DEB3-789991A1E82D}"/>
              </a:ext>
            </a:extLst>
          </p:cNvPr>
          <p:cNvSpPr>
            <a:spLocks noGrp="1"/>
          </p:cNvSpPr>
          <p:nvPr>
            <p:ph type="title"/>
          </p:nvPr>
        </p:nvSpPr>
        <p:spPr/>
        <p:txBody>
          <a:bodyPr/>
          <a:lstStyle/>
          <a:p>
            <a:r>
              <a:rPr lang="en-US" dirty="0"/>
              <a:t>Research Profile</a:t>
            </a:r>
          </a:p>
        </p:txBody>
      </p:sp>
      <p:sp>
        <p:nvSpPr>
          <p:cNvPr id="4" name="Footer Placeholder 3">
            <a:extLst>
              <a:ext uri="{FF2B5EF4-FFF2-40B4-BE49-F238E27FC236}">
                <a16:creationId xmlns:a16="http://schemas.microsoft.com/office/drawing/2014/main" id="{E2018DE2-9E16-1B30-73C6-4B2C32838B4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2AAD94C-B0C3-4159-4740-7334256C1D07}"/>
              </a:ext>
            </a:extLst>
          </p:cNvPr>
          <p:cNvSpPr>
            <a:spLocks noGrp="1"/>
          </p:cNvSpPr>
          <p:nvPr>
            <p:ph type="sldNum" sz="quarter" idx="12"/>
          </p:nvPr>
        </p:nvSpPr>
        <p:spPr/>
        <p:txBody>
          <a:bodyPr/>
          <a:lstStyle/>
          <a:p>
            <a:fld id="{C5EB5B64-243B-AC41-AF55-A7B0E9BF081F}" type="slidenum">
              <a:rPr lang="en-US" smtClean="0"/>
              <a:pPr/>
              <a:t>3</a:t>
            </a:fld>
            <a:endParaRPr lang="en-US" dirty="0"/>
          </a:p>
        </p:txBody>
      </p:sp>
      <p:sp>
        <p:nvSpPr>
          <p:cNvPr id="11" name="Content Placeholder 3">
            <a:extLst>
              <a:ext uri="{FF2B5EF4-FFF2-40B4-BE49-F238E27FC236}">
                <a16:creationId xmlns:a16="http://schemas.microsoft.com/office/drawing/2014/main" id="{859BA01C-97A0-A81A-A9B4-D31C21B94C96}"/>
              </a:ext>
            </a:extLst>
          </p:cNvPr>
          <p:cNvSpPr txBox="1">
            <a:spLocks/>
          </p:cNvSpPr>
          <p:nvPr/>
        </p:nvSpPr>
        <p:spPr>
          <a:xfrm>
            <a:off x="457200" y="1690688"/>
            <a:ext cx="7885128" cy="1325563"/>
          </a:xfrm>
          <a:prstGeom prst="rect">
            <a:avLst/>
          </a:prstGeom>
          <a:solidFill>
            <a:schemeClr val="tx2">
              <a:lumMod val="20000"/>
              <a:lumOff val="80000"/>
            </a:schemeClr>
          </a:solidFill>
          <a:effectLst>
            <a:outerShdw blurRad="50800" dist="38100" dir="2700000" algn="tl" rotWithShape="0">
              <a:prstClr val="black">
                <a:alpha val="40000"/>
              </a:prstClr>
            </a:outerShdw>
            <a:softEdge rad="38100"/>
          </a:effectLst>
        </p:spPr>
        <p:txBody>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600" b="1" i="1" dirty="0">
                <a:latin typeface="Candara" panose="020E0502030303020204" pitchFamily="34" charset="0"/>
              </a:rPr>
              <a:t>I</a:t>
            </a:r>
            <a:r>
              <a:rPr lang="en-US" b="1" i="1" dirty="0">
                <a:latin typeface="Candara" panose="020E0502030303020204" pitchFamily="34" charset="0"/>
              </a:rPr>
              <a:t>dentify</a:t>
            </a:r>
            <a:r>
              <a:rPr lang="en-US" dirty="0">
                <a:latin typeface="Candara" panose="020E0502030303020204" pitchFamily="34" charset="0"/>
              </a:rPr>
              <a:t> social and political forces that shape migration and demographic change</a:t>
            </a:r>
          </a:p>
        </p:txBody>
      </p:sp>
      <p:sp>
        <p:nvSpPr>
          <p:cNvPr id="12" name="Content Placeholder 3">
            <a:extLst>
              <a:ext uri="{FF2B5EF4-FFF2-40B4-BE49-F238E27FC236}">
                <a16:creationId xmlns:a16="http://schemas.microsoft.com/office/drawing/2014/main" id="{A99E73CD-8AD3-5CB6-7642-D1A8E9C850DB}"/>
              </a:ext>
            </a:extLst>
          </p:cNvPr>
          <p:cNvSpPr txBox="1">
            <a:spLocks/>
          </p:cNvSpPr>
          <p:nvPr/>
        </p:nvSpPr>
        <p:spPr>
          <a:xfrm>
            <a:off x="457200" y="3311935"/>
            <a:ext cx="7885128" cy="1325563"/>
          </a:xfrm>
          <a:prstGeom prst="rect">
            <a:avLst/>
          </a:prstGeom>
          <a:solidFill>
            <a:schemeClr val="accent3">
              <a:lumMod val="20000"/>
              <a:lumOff val="80000"/>
            </a:schemeClr>
          </a:solidFill>
          <a:effectLst>
            <a:outerShdw blurRad="50800" dist="38100" dir="2700000" algn="tl" rotWithShape="0">
              <a:prstClr val="black">
                <a:alpha val="40000"/>
              </a:prstClr>
            </a:outerShdw>
            <a:softEdge rad="38100"/>
          </a:effectLst>
        </p:spPr>
        <p:txBody>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600" b="1" i="1" dirty="0">
                <a:latin typeface="Candara" panose="020E0502030303020204" pitchFamily="34" charset="0"/>
              </a:rPr>
              <a:t>E</a:t>
            </a:r>
            <a:r>
              <a:rPr lang="en-US" b="1" i="1" dirty="0">
                <a:latin typeface="Candara" panose="020E0502030303020204" pitchFamily="34" charset="0"/>
              </a:rPr>
              <a:t>xamine</a:t>
            </a:r>
            <a:r>
              <a:rPr lang="en-US" dirty="0">
                <a:latin typeface="Candara" panose="020E0502030303020204" pitchFamily="34" charset="0"/>
              </a:rPr>
              <a:t> how neighborhoods and personal networks influence inequality and well-being</a:t>
            </a:r>
          </a:p>
        </p:txBody>
      </p:sp>
      <p:sp>
        <p:nvSpPr>
          <p:cNvPr id="13" name="Content Placeholder 3">
            <a:extLst>
              <a:ext uri="{FF2B5EF4-FFF2-40B4-BE49-F238E27FC236}">
                <a16:creationId xmlns:a16="http://schemas.microsoft.com/office/drawing/2014/main" id="{F55ACFE3-0093-52C5-235C-B33EA74DB174}"/>
              </a:ext>
            </a:extLst>
          </p:cNvPr>
          <p:cNvSpPr txBox="1">
            <a:spLocks/>
          </p:cNvSpPr>
          <p:nvPr/>
        </p:nvSpPr>
        <p:spPr>
          <a:xfrm>
            <a:off x="457200" y="4937604"/>
            <a:ext cx="7885128" cy="1321141"/>
          </a:xfrm>
          <a:prstGeom prst="rect">
            <a:avLst/>
          </a:prstGeom>
          <a:solidFill>
            <a:schemeClr val="accent4">
              <a:lumMod val="20000"/>
              <a:lumOff val="80000"/>
            </a:schemeClr>
          </a:solidFill>
          <a:effectLst>
            <a:outerShdw blurRad="50800" dist="38100" dir="2700000" algn="tl" rotWithShape="0">
              <a:prstClr val="black">
                <a:alpha val="40000"/>
              </a:prstClr>
            </a:outerShdw>
            <a:softEdge rad="38100"/>
          </a:effectLst>
        </p:spPr>
        <p:txBody>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600" b="1" i="1" dirty="0">
                <a:latin typeface="Candara" panose="020E0502030303020204" pitchFamily="34" charset="0"/>
              </a:rPr>
              <a:t>D</a:t>
            </a:r>
            <a:r>
              <a:rPr lang="en-US" b="1" i="1" dirty="0">
                <a:latin typeface="Candara" panose="020E0502030303020204" pitchFamily="34" charset="0"/>
              </a:rPr>
              <a:t>evelop</a:t>
            </a:r>
            <a:r>
              <a:rPr lang="en-US" dirty="0">
                <a:latin typeface="Candara" panose="020E0502030303020204" pitchFamily="34" charset="0"/>
              </a:rPr>
              <a:t> methods and tools for large-scale dynamic social data</a:t>
            </a:r>
          </a:p>
        </p:txBody>
      </p:sp>
    </p:spTree>
    <p:extLst>
      <p:ext uri="{BB962C8B-B14F-4D97-AF65-F5344CB8AC3E}">
        <p14:creationId xmlns:p14="http://schemas.microsoft.com/office/powerpoint/2010/main" val="290188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bg/>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bg/>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12" grpId="0" uiExpand="1" build="p" animBg="1"/>
      <p:bldP spid="13" grpId="0" uiExpand="1"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0426E-8919-B94C-9588-616BBDF71F34}"/>
              </a:ext>
            </a:extLst>
          </p:cNvPr>
          <p:cNvSpPr>
            <a:spLocks noGrp="1"/>
          </p:cNvSpPr>
          <p:nvPr>
            <p:ph type="title"/>
          </p:nvPr>
        </p:nvSpPr>
        <p:spPr/>
        <p:txBody>
          <a:bodyPr/>
          <a:lstStyle/>
          <a:p>
            <a:pPr>
              <a:lnSpc>
                <a:spcPct val="125000"/>
              </a:lnSpc>
            </a:pPr>
            <a:r>
              <a:rPr lang="en-CN"/>
              <a:t>Knockout experiment</a:t>
            </a:r>
            <a:endParaRPr lang="en-CN" dirty="0"/>
          </a:p>
        </p:txBody>
      </p:sp>
      <p:sp>
        <p:nvSpPr>
          <p:cNvPr id="3" name="Content Placeholder 2">
            <a:extLst>
              <a:ext uri="{FF2B5EF4-FFF2-40B4-BE49-F238E27FC236}">
                <a16:creationId xmlns:a16="http://schemas.microsoft.com/office/drawing/2014/main" id="{942A0786-D3CB-904A-9C9E-52D425BE81A0}"/>
              </a:ext>
            </a:extLst>
          </p:cNvPr>
          <p:cNvSpPr>
            <a:spLocks noGrp="1"/>
          </p:cNvSpPr>
          <p:nvPr>
            <p:ph idx="1"/>
          </p:nvPr>
        </p:nvSpPr>
        <p:spPr>
          <a:xfrm>
            <a:off x="457200" y="1351080"/>
            <a:ext cx="8229600" cy="4525963"/>
          </a:xfrm>
        </p:spPr>
        <p:txBody>
          <a:bodyPr/>
          <a:lstStyle/>
          <a:p>
            <a:pPr marL="514350" indent="-457200"/>
            <a:r>
              <a:rPr lang="en-US" sz="2800" b="1" i="1" u="sng" dirty="0"/>
              <a:t>How much</a:t>
            </a:r>
            <a:r>
              <a:rPr lang="en-US" sz="2800" b="1" i="1" dirty="0"/>
              <a:t> does segmentation contribute to immobility?</a:t>
            </a:r>
          </a:p>
          <a:p>
            <a:pPr marL="514350" indent="-457200"/>
            <a:r>
              <a:rPr lang="en-US" sz="2800" dirty="0"/>
              <a:t>A </a:t>
            </a:r>
            <a:r>
              <a:rPr lang="en-CN" sz="2800"/>
              <a:t>counterfactual </a:t>
            </a:r>
            <a:r>
              <a:rPr lang="en-CN" sz="2800" dirty="0"/>
              <a:t>scenario </a:t>
            </a:r>
            <a:r>
              <a:rPr lang="en-CN" sz="2800"/>
              <a:t>where </a:t>
            </a:r>
            <a:r>
              <a:rPr lang="en-US" sz="2800" dirty="0"/>
              <a:t>segmentation does not influence migration</a:t>
            </a:r>
          </a:p>
          <a:p>
            <a:pPr marL="514350" indent="-457200"/>
            <a:r>
              <a:rPr lang="en-US" sz="2800" dirty="0"/>
              <a:t>Knock out the effects (coefficients), and simulate</a:t>
            </a:r>
          </a:p>
          <a:p>
            <a:pPr marL="1771650" lvl="3" indent="-457200"/>
            <a:endParaRPr lang="en-US" sz="1200" dirty="0"/>
          </a:p>
          <a:p>
            <a:pPr marL="514350" indent="-457200"/>
            <a:endParaRPr lang="en-US" sz="2800" dirty="0"/>
          </a:p>
          <a:p>
            <a:pPr marL="514350" indent="-457200"/>
            <a:endParaRPr lang="en-US" sz="2800" dirty="0"/>
          </a:p>
          <a:p>
            <a:pPr marL="514350" indent="-457200"/>
            <a:endParaRPr lang="en-US" sz="2800" dirty="0"/>
          </a:p>
          <a:p>
            <a:pPr marL="514350" indent="-457200"/>
            <a:r>
              <a:rPr lang="en-US" sz="2800" dirty="0"/>
              <a:t>Compare </a:t>
            </a:r>
            <a:r>
              <a:rPr lang="en-CN" sz="2800"/>
              <a:t>total </a:t>
            </a:r>
            <a:r>
              <a:rPr lang="en-CN" sz="2800" dirty="0"/>
              <a:t>number of inter-county </a:t>
            </a:r>
            <a:r>
              <a:rPr lang="en-CN" sz="2800"/>
              <a:t>migrants in</a:t>
            </a:r>
            <a:r>
              <a:rPr lang="en-US" sz="2800" dirty="0"/>
              <a:t> counterfactual scenarios to the observed</a:t>
            </a:r>
            <a:endParaRPr lang="en-CN" sz="2800" dirty="0"/>
          </a:p>
        </p:txBody>
      </p:sp>
      <p:sp>
        <p:nvSpPr>
          <p:cNvPr id="4" name="Footer Placeholder 3">
            <a:extLst>
              <a:ext uri="{FF2B5EF4-FFF2-40B4-BE49-F238E27FC236}">
                <a16:creationId xmlns:a16="http://schemas.microsoft.com/office/drawing/2014/main" id="{3BCD6FB3-7B29-8B44-8FC3-167F283D02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834B12-34BF-6C49-9DCC-B20F945E7977}"/>
              </a:ext>
            </a:extLst>
          </p:cNvPr>
          <p:cNvSpPr>
            <a:spLocks noGrp="1"/>
          </p:cNvSpPr>
          <p:nvPr>
            <p:ph type="sldNum" sz="quarter" idx="12"/>
          </p:nvPr>
        </p:nvSpPr>
        <p:spPr/>
        <p:txBody>
          <a:bodyPr/>
          <a:lstStyle/>
          <a:p>
            <a:fld id="{C5EB5B64-243B-AC41-AF55-A7B0E9BF081F}" type="slidenum">
              <a:rPr lang="en-US" smtClean="0"/>
              <a:t>30</a:t>
            </a:fld>
            <a:endParaRPr lang="en-US"/>
          </a:p>
        </p:txBody>
      </p:sp>
      <p:graphicFrame>
        <p:nvGraphicFramePr>
          <p:cNvPr id="6" name="Table 5">
            <a:extLst>
              <a:ext uri="{FF2B5EF4-FFF2-40B4-BE49-F238E27FC236}">
                <a16:creationId xmlns:a16="http://schemas.microsoft.com/office/drawing/2014/main" id="{801E3D5D-85A8-C732-4B24-A7102EA5EA18}"/>
              </a:ext>
            </a:extLst>
          </p:cNvPr>
          <p:cNvGraphicFramePr>
            <a:graphicFrameLocks noGrp="1"/>
          </p:cNvGraphicFramePr>
          <p:nvPr>
            <p:extLst>
              <p:ext uri="{D42A27DB-BD31-4B8C-83A1-F6EECF244321}">
                <p14:modId xmlns:p14="http://schemas.microsoft.com/office/powerpoint/2010/main" val="2546980199"/>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solidFill>
                        </a:rPr>
                        <a:t>Data&amp;Methods</a:t>
                      </a:r>
                      <a:endParaRPr lang="en-US" sz="160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graphicFrame>
        <p:nvGraphicFramePr>
          <p:cNvPr id="7" name="Table 6">
            <a:extLst>
              <a:ext uri="{FF2B5EF4-FFF2-40B4-BE49-F238E27FC236}">
                <a16:creationId xmlns:a16="http://schemas.microsoft.com/office/drawing/2014/main" id="{190A86DD-E422-D586-CC47-EC02ABF6E4F9}"/>
              </a:ext>
            </a:extLst>
          </p:cNvPr>
          <p:cNvGraphicFramePr>
            <a:graphicFrameLocks noGrp="1"/>
          </p:cNvGraphicFramePr>
          <p:nvPr>
            <p:extLst>
              <p:ext uri="{D42A27DB-BD31-4B8C-83A1-F6EECF244321}">
                <p14:modId xmlns:p14="http://schemas.microsoft.com/office/powerpoint/2010/main" val="1200362618"/>
              </p:ext>
            </p:extLst>
          </p:nvPr>
        </p:nvGraphicFramePr>
        <p:xfrm>
          <a:off x="1038542" y="3875490"/>
          <a:ext cx="5707944" cy="1571625"/>
        </p:xfrm>
        <a:graphic>
          <a:graphicData uri="http://schemas.openxmlformats.org/drawingml/2006/table">
            <a:tbl>
              <a:tblPr/>
              <a:tblGrid>
                <a:gridCol w="3375794">
                  <a:extLst>
                    <a:ext uri="{9D8B030D-6E8A-4147-A177-3AD203B41FA5}">
                      <a16:colId xmlns:a16="http://schemas.microsoft.com/office/drawing/2014/main" val="3425473367"/>
                    </a:ext>
                  </a:extLst>
                </a:gridCol>
                <a:gridCol w="1587346">
                  <a:extLst>
                    <a:ext uri="{9D8B030D-6E8A-4147-A177-3AD203B41FA5}">
                      <a16:colId xmlns:a16="http://schemas.microsoft.com/office/drawing/2014/main" val="2815338745"/>
                    </a:ext>
                  </a:extLst>
                </a:gridCol>
                <a:gridCol w="744804">
                  <a:extLst>
                    <a:ext uri="{9D8B030D-6E8A-4147-A177-3AD203B41FA5}">
                      <a16:colId xmlns:a16="http://schemas.microsoft.com/office/drawing/2014/main" val="3849573310"/>
                    </a:ext>
                  </a:extLst>
                </a:gridCol>
              </a:tblGrid>
              <a:tr h="203200">
                <a:tc>
                  <a:txBody>
                    <a:bodyPr/>
                    <a:lstStyle/>
                    <a:p>
                      <a:pPr algn="r" fontAlgn="b"/>
                      <a:endParaRPr lang="en-US" sz="20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ndara" panose="020E0502030303020204" pitchFamily="34" charset="0"/>
                          <a:cs typeface="Times New Roman" panose="02020603050405020304" pitchFamily="18" charset="0"/>
                        </a:rPr>
                        <a:t>Estimate</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US" sz="20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5300919"/>
                  </a:ext>
                </a:extLst>
              </a:tr>
              <a:tr h="203200">
                <a:tc>
                  <a:txBody>
                    <a:bodyPr/>
                    <a:lstStyle/>
                    <a:p>
                      <a:pPr algn="l" fontAlgn="b"/>
                      <a:r>
                        <a:rPr lang="en-US" sz="2000" b="0" i="1" u="none" strike="noStrike" dirty="0">
                          <a:solidFill>
                            <a:srgbClr val="000000"/>
                          </a:solidFill>
                          <a:effectLst/>
                          <a:latin typeface="Candara" panose="020E0502030303020204" pitchFamily="34" charset="0"/>
                        </a:rPr>
                        <a:t>Segmented Immobility</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endParaRPr lang="en-US" sz="20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endParaRPr lang="en-US" sz="20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67432152"/>
                  </a:ext>
                </a:extLst>
              </a:tr>
              <a:tr h="203200">
                <a:tc>
                  <a:txBody>
                    <a:bodyPr/>
                    <a:lstStyle/>
                    <a:p>
                      <a:pPr algn="l" fontAlgn="b"/>
                      <a:r>
                        <a:rPr lang="en-US" sz="2000" b="0" i="0" u="none" strike="noStrike" dirty="0">
                          <a:solidFill>
                            <a:srgbClr val="000000"/>
                          </a:solidFill>
                          <a:effectLst/>
                          <a:latin typeface="Candara" panose="020E0502030303020204" pitchFamily="34" charset="0"/>
                        </a:rPr>
                        <a:t>  Political dissimilarity</a:t>
                      </a:r>
                    </a:p>
                  </a:txBody>
                  <a:tcPr marL="857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dirty="0">
                          <a:solidFill>
                            <a:srgbClr val="000000"/>
                          </a:solidFill>
                          <a:effectLst/>
                          <a:latin typeface="Candara" panose="020E0502030303020204" pitchFamily="34" charset="0"/>
                        </a:rPr>
                        <a:t>-0.256</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2302503"/>
                  </a:ext>
                </a:extLst>
              </a:tr>
              <a:tr h="203200">
                <a:tc>
                  <a:txBody>
                    <a:bodyPr/>
                    <a:lstStyle/>
                    <a:p>
                      <a:pPr algn="l" fontAlgn="b"/>
                      <a:r>
                        <a:rPr lang="en-US" sz="2000" b="0" i="0" u="none" strike="noStrike" dirty="0">
                          <a:solidFill>
                            <a:srgbClr val="000000"/>
                          </a:solidFill>
                          <a:effectLst/>
                          <a:latin typeface="Candara" panose="020E0502030303020204" pitchFamily="34" charset="0"/>
                        </a:rPr>
                        <a:t>  Rural dissimilarity</a:t>
                      </a:r>
                    </a:p>
                  </a:txBody>
                  <a:tcPr marL="857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dirty="0">
                          <a:solidFill>
                            <a:srgbClr val="000000"/>
                          </a:solidFill>
                          <a:effectLst/>
                          <a:latin typeface="Candara" panose="020E0502030303020204" pitchFamily="34" charset="0"/>
                        </a:rPr>
                        <a:t>-0.399</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8877367"/>
                  </a:ext>
                </a:extLst>
              </a:tr>
              <a:tr h="203200">
                <a:tc>
                  <a:txBody>
                    <a:bodyPr/>
                    <a:lstStyle/>
                    <a:p>
                      <a:pPr algn="l" fontAlgn="b"/>
                      <a:r>
                        <a:rPr lang="en-US" sz="2000" b="0" i="0" u="none" strike="noStrike" dirty="0">
                          <a:solidFill>
                            <a:srgbClr val="000000"/>
                          </a:solidFill>
                          <a:effectLst/>
                          <a:latin typeface="Candara" panose="020E0502030303020204" pitchFamily="34" charset="0"/>
                        </a:rPr>
                        <a:t>  Racial dissimilarity</a:t>
                      </a:r>
                    </a:p>
                  </a:txBody>
                  <a:tcPr marL="857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dirty="0">
                          <a:solidFill>
                            <a:srgbClr val="000000"/>
                          </a:solidFill>
                          <a:effectLst/>
                          <a:latin typeface="Candara" panose="020E0502030303020204" pitchFamily="34" charset="0"/>
                        </a:rPr>
                        <a:t>-0.217</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0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4753660"/>
                  </a:ext>
                </a:extLst>
              </a:tr>
            </a:tbl>
          </a:graphicData>
        </a:graphic>
      </p:graphicFrame>
      <p:sp>
        <p:nvSpPr>
          <p:cNvPr id="8" name="TextBox 7">
            <a:extLst>
              <a:ext uri="{FF2B5EF4-FFF2-40B4-BE49-F238E27FC236}">
                <a16:creationId xmlns:a16="http://schemas.microsoft.com/office/drawing/2014/main" id="{F062086F-6D9E-E249-3F2C-594D98EFFC5D}"/>
              </a:ext>
            </a:extLst>
          </p:cNvPr>
          <p:cNvSpPr txBox="1"/>
          <p:nvPr/>
        </p:nvSpPr>
        <p:spPr>
          <a:xfrm>
            <a:off x="5084956" y="4431452"/>
            <a:ext cx="1661531" cy="1005840"/>
          </a:xfrm>
          <a:prstGeom prst="rect">
            <a:avLst/>
          </a:prstGeom>
          <a:solidFill>
            <a:schemeClr val="bg1"/>
          </a:solidFill>
          <a:ln>
            <a:noFill/>
          </a:ln>
        </p:spPr>
        <p:txBody>
          <a:bodyPr wrap="square" rtlCol="0">
            <a:spAutoFit/>
          </a:bodyPr>
          <a:lstStyle/>
          <a:p>
            <a:pPr algn="ctr"/>
            <a:r>
              <a:rPr lang="en-US" sz="2000" b="1" dirty="0">
                <a:solidFill>
                  <a:srgbClr val="235795"/>
                </a:solidFill>
                <a:latin typeface="Candara" panose="020E0502030303020204" pitchFamily="34" charset="0"/>
                <a:cs typeface="Times New Roman" panose="02020603050405020304" pitchFamily="18" charset="0"/>
              </a:rPr>
              <a:t>0</a:t>
            </a:r>
          </a:p>
          <a:p>
            <a:pPr algn="ctr"/>
            <a:r>
              <a:rPr lang="en-US" sz="2000" b="1" dirty="0">
                <a:solidFill>
                  <a:srgbClr val="235795"/>
                </a:solidFill>
                <a:latin typeface="Candara" panose="020E0502030303020204" pitchFamily="34" charset="0"/>
                <a:cs typeface="Times New Roman" panose="02020603050405020304" pitchFamily="18" charset="0"/>
              </a:rPr>
              <a:t>0</a:t>
            </a:r>
          </a:p>
          <a:p>
            <a:pPr algn="ctr"/>
            <a:r>
              <a:rPr lang="en-US" sz="2000" b="1" dirty="0">
                <a:solidFill>
                  <a:srgbClr val="235795"/>
                </a:solidFill>
                <a:latin typeface="Candara" panose="020E0502030303020204" pitchFamily="34" charset="0"/>
                <a:cs typeface="Times New Roman" panose="02020603050405020304" pitchFamily="18" charset="0"/>
              </a:rPr>
              <a:t>0</a:t>
            </a:r>
          </a:p>
        </p:txBody>
      </p:sp>
    </p:spTree>
    <p:extLst>
      <p:ext uri="{BB962C8B-B14F-4D97-AF65-F5344CB8AC3E}">
        <p14:creationId xmlns:p14="http://schemas.microsoft.com/office/powerpoint/2010/main" val="382834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8" presetClass="entr" presetSubtype="12"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strips(downLeft)">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7852-E084-354C-ACD0-8497A87C46F7}"/>
              </a:ext>
            </a:extLst>
          </p:cNvPr>
          <p:cNvSpPr>
            <a:spLocks noGrp="1"/>
          </p:cNvSpPr>
          <p:nvPr>
            <p:ph type="title"/>
          </p:nvPr>
        </p:nvSpPr>
        <p:spPr/>
        <p:txBody>
          <a:bodyPr/>
          <a:lstStyle/>
          <a:p>
            <a:r>
              <a:rPr lang="en-US" altLang="zh-CN" sz="3600" dirty="0"/>
              <a:t>Knock-out Experiments</a:t>
            </a:r>
            <a:endParaRPr lang="en-US" sz="3600" dirty="0"/>
          </a:p>
        </p:txBody>
      </p:sp>
      <p:sp>
        <p:nvSpPr>
          <p:cNvPr id="5" name="Slide Number Placeholder 4">
            <a:extLst>
              <a:ext uri="{FF2B5EF4-FFF2-40B4-BE49-F238E27FC236}">
                <a16:creationId xmlns:a16="http://schemas.microsoft.com/office/drawing/2014/main" id="{E8F7098B-D752-4548-BAC6-CED2DF3881C1}"/>
              </a:ext>
            </a:extLst>
          </p:cNvPr>
          <p:cNvSpPr>
            <a:spLocks noGrp="1"/>
          </p:cNvSpPr>
          <p:nvPr>
            <p:ph type="sldNum" sz="quarter" idx="12"/>
          </p:nvPr>
        </p:nvSpPr>
        <p:spPr/>
        <p:txBody>
          <a:bodyPr/>
          <a:lstStyle/>
          <a:p>
            <a:fld id="{C5EB5B64-243B-AC41-AF55-A7B0E9BF081F}" type="slidenum">
              <a:rPr lang="en-US" smtClean="0"/>
              <a:t>31</a:t>
            </a:fld>
            <a:endParaRPr lang="en-US"/>
          </a:p>
        </p:txBody>
      </p:sp>
      <p:graphicFrame>
        <p:nvGraphicFramePr>
          <p:cNvPr id="6" name="Table 8">
            <a:extLst>
              <a:ext uri="{FF2B5EF4-FFF2-40B4-BE49-F238E27FC236}">
                <a16:creationId xmlns:a16="http://schemas.microsoft.com/office/drawing/2014/main" id="{685A8C02-6D08-5649-B9A2-049DB704F1E5}"/>
              </a:ext>
            </a:extLst>
          </p:cNvPr>
          <p:cNvGraphicFramePr>
            <a:graphicFrameLocks noGrp="1"/>
          </p:cNvGraphicFramePr>
          <p:nvPr>
            <p:extLst>
              <p:ext uri="{D42A27DB-BD31-4B8C-83A1-F6EECF244321}">
                <p14:modId xmlns:p14="http://schemas.microsoft.com/office/powerpoint/2010/main" val="3597405402"/>
              </p:ext>
            </p:extLst>
          </p:nvPr>
        </p:nvGraphicFramePr>
        <p:xfrm>
          <a:off x="512886" y="1249522"/>
          <a:ext cx="8040028" cy="1828800"/>
        </p:xfrm>
        <a:graphic>
          <a:graphicData uri="http://schemas.openxmlformats.org/drawingml/2006/table">
            <a:tbl>
              <a:tblPr firstRow="1" bandRow="1">
                <a:tableStyleId>{2D5ABB26-0587-4C30-8999-92F81FD0307C}</a:tableStyleId>
              </a:tblPr>
              <a:tblGrid>
                <a:gridCol w="2921637">
                  <a:extLst>
                    <a:ext uri="{9D8B030D-6E8A-4147-A177-3AD203B41FA5}">
                      <a16:colId xmlns:a16="http://schemas.microsoft.com/office/drawing/2014/main" val="3432733270"/>
                    </a:ext>
                  </a:extLst>
                </a:gridCol>
                <a:gridCol w="2071231">
                  <a:extLst>
                    <a:ext uri="{9D8B030D-6E8A-4147-A177-3AD203B41FA5}">
                      <a16:colId xmlns:a16="http://schemas.microsoft.com/office/drawing/2014/main" val="1351901671"/>
                    </a:ext>
                  </a:extLst>
                </a:gridCol>
                <a:gridCol w="1897658">
                  <a:extLst>
                    <a:ext uri="{9D8B030D-6E8A-4147-A177-3AD203B41FA5}">
                      <a16:colId xmlns:a16="http://schemas.microsoft.com/office/drawing/2014/main" val="135415835"/>
                    </a:ext>
                  </a:extLst>
                </a:gridCol>
                <a:gridCol w="1149502">
                  <a:extLst>
                    <a:ext uri="{9D8B030D-6E8A-4147-A177-3AD203B41FA5}">
                      <a16:colId xmlns:a16="http://schemas.microsoft.com/office/drawing/2014/main" val="443215657"/>
                    </a:ext>
                  </a:extLst>
                </a:gridCol>
              </a:tblGrid>
              <a:tr h="378574">
                <a:tc>
                  <a:txBody>
                    <a:bodyPr/>
                    <a:lstStyle/>
                    <a:p>
                      <a:endParaRPr lang="en-CN" sz="24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r"/>
                      <a:r>
                        <a:rPr lang="en-CN" sz="2400" dirty="0">
                          <a:latin typeface="Times New Roman" panose="02020603050405020304" pitchFamily="18" charset="0"/>
                          <a:cs typeface="Times New Roman" panose="02020603050405020304" pitchFamily="18" charset="0"/>
                        </a:rPr>
                        <a:t>Total Migrants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lvl="0" algn="r"/>
                      <a:r>
                        <a:rPr lang="en-US" sz="2400" dirty="0">
                          <a:latin typeface="Times New Roman" panose="02020603050405020304" pitchFamily="18" charset="0"/>
                          <a:cs typeface="Times New Roman" panose="02020603050405020304" pitchFamily="18" charset="0"/>
                        </a:rPr>
                        <a:t>Diff. in # and rate</a:t>
                      </a:r>
                      <a:endParaRPr lang="en-CN" sz="24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lvl="0" algn="r"/>
                      <a:r>
                        <a:rPr lang="en-CN" sz="2200" dirty="0">
                          <a:latin typeface="Times New Roman" panose="02020603050405020304" pitchFamily="18" charset="0"/>
                          <a:cs typeface="Times New Roman" panose="02020603050405020304" pitchFamily="18" charset="0"/>
                        </a:rPr>
                        <a:t>Diff in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9116432"/>
                  </a:ext>
                </a:extLst>
              </a:tr>
              <a:tr h="378574">
                <a:tc>
                  <a:txBody>
                    <a:bodyPr/>
                    <a:lstStyle/>
                    <a:p>
                      <a:r>
                        <a:rPr lang="en-CN" sz="2400" dirty="0">
                          <a:latin typeface="Times New Roman" panose="02020603050405020304" pitchFamily="18" charset="0"/>
                          <a:cs typeface="Times New Roman" panose="02020603050405020304" pitchFamily="18" charset="0"/>
                        </a:rPr>
                        <a:t>Observed</a:t>
                      </a:r>
                    </a:p>
                  </a:txBody>
                  <a:tcPr>
                    <a:lnT w="12700" cap="flat" cmpd="sng" algn="ctr">
                      <a:solidFill>
                        <a:schemeClr val="tx1"/>
                      </a:solidFill>
                      <a:prstDash val="solid"/>
                      <a:round/>
                      <a:headEnd type="none" w="med" len="med"/>
                      <a:tailEnd type="none" w="med" len="med"/>
                    </a:lnT>
                  </a:tcPr>
                </a:tc>
                <a:tc>
                  <a:txBody>
                    <a:bodyPr/>
                    <a:lstStyle/>
                    <a:p>
                      <a:pPr lvl="0" algn="r"/>
                      <a:r>
                        <a:rPr lang="en-CN" sz="2400" dirty="0">
                          <a:latin typeface="Times New Roman" panose="02020603050405020304" pitchFamily="18" charset="0"/>
                          <a:cs typeface="Times New Roman" panose="02020603050405020304" pitchFamily="18" charset="0"/>
                        </a:rPr>
                        <a:t>17,176,675</a:t>
                      </a:r>
                    </a:p>
                  </a:txBody>
                  <a:tcPr>
                    <a:lnT w="12700" cap="flat" cmpd="sng" algn="ctr">
                      <a:solidFill>
                        <a:schemeClr val="tx1"/>
                      </a:solidFill>
                      <a:prstDash val="solid"/>
                      <a:round/>
                      <a:headEnd type="none" w="med" len="med"/>
                      <a:tailEnd type="none" w="med" len="med"/>
                    </a:lnT>
                  </a:tcPr>
                </a:tc>
                <a:tc>
                  <a:txBody>
                    <a:bodyPr/>
                    <a:lstStyle/>
                    <a:p>
                      <a:pPr lvl="0" algn="r"/>
                      <a:endParaRPr lang="en-CN" sz="2400" dirty="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tc>
                  <a:txBody>
                    <a:bodyPr/>
                    <a:lstStyle/>
                    <a:p>
                      <a:pPr lvl="0" algn="r"/>
                      <a:endParaRPr lang="en-CN" sz="2400">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88241942"/>
                  </a:ext>
                </a:extLst>
              </a:tr>
              <a:tr h="378574">
                <a:tc>
                  <a:txBody>
                    <a:bodyPr/>
                    <a:lstStyle/>
                    <a:p>
                      <a:r>
                        <a:rPr lang="en-CN" sz="2400" dirty="0">
                          <a:latin typeface="Times New Roman" panose="02020603050405020304" pitchFamily="18" charset="0"/>
                          <a:cs typeface="Times New Roman" panose="02020603050405020304" pitchFamily="18" charset="0"/>
                        </a:rPr>
                        <a:t>\ political segregation</a:t>
                      </a:r>
                    </a:p>
                  </a:txBody>
                  <a:tcPr/>
                </a:tc>
                <a:tc>
                  <a:txBody>
                    <a:bodyPr/>
                    <a:lstStyle/>
                    <a:p>
                      <a:pPr lvl="0" algn="r"/>
                      <a:r>
                        <a:rPr lang="en-CN" sz="2400">
                          <a:latin typeface="Times New Roman" panose="02020603050405020304" pitchFamily="18" charset="0"/>
                          <a:cs typeface="Times New Roman" panose="02020603050405020304" pitchFamily="18" charset="0"/>
                        </a:rPr>
                        <a:t>17,965,336 </a:t>
                      </a:r>
                    </a:p>
                  </a:txBody>
                  <a:tcPr/>
                </a:tc>
                <a:tc>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2400" dirty="0">
                          <a:latin typeface="Times New Roman" panose="02020603050405020304" pitchFamily="18" charset="0"/>
                          <a:cs typeface="Times New Roman" panose="02020603050405020304" pitchFamily="18" charset="0"/>
                        </a:rPr>
                        <a:t>+788,661</a:t>
                      </a:r>
                      <a:endParaRPr lang="en-CN" sz="2400" dirty="0">
                        <a:latin typeface="Times New Roman" panose="02020603050405020304" pitchFamily="18" charset="0"/>
                        <a:cs typeface="Times New Roman" panose="02020603050405020304" pitchFamily="18" charset="0"/>
                      </a:endParaRPr>
                    </a:p>
                  </a:txBody>
                  <a:tcPr/>
                </a:tc>
                <a:tc>
                  <a:txBody>
                    <a:bodyPr/>
                    <a:lstStyle/>
                    <a:p>
                      <a:pPr lvl="0" algn="r"/>
                      <a:r>
                        <a:rPr lang="en-US" sz="2400" dirty="0">
                          <a:latin typeface="Times New Roman" panose="02020603050405020304" pitchFamily="18" charset="0"/>
                          <a:cs typeface="Times New Roman" panose="02020603050405020304" pitchFamily="18" charset="0"/>
                        </a:rPr>
                        <a:t>+4.6</a:t>
                      </a:r>
                      <a:r>
                        <a:rPr lang="en-CN" sz="2400">
                          <a:latin typeface="Times New Roman" panose="02020603050405020304" pitchFamily="18" charset="0"/>
                          <a:cs typeface="Times New Roman" panose="02020603050405020304" pitchFamily="18" charset="0"/>
                        </a:rPr>
                        <a:t>%</a:t>
                      </a:r>
                      <a:endParaRPr lang="en-C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7633348"/>
                  </a:ext>
                </a:extLst>
              </a:tr>
              <a:tr h="378574">
                <a:tc>
                  <a:txBody>
                    <a:bodyPr/>
                    <a:lstStyle/>
                    <a:p>
                      <a:r>
                        <a:rPr lang="en-CN" sz="2400" dirty="0">
                          <a:latin typeface="Times New Roman" panose="02020603050405020304" pitchFamily="18" charset="0"/>
                          <a:cs typeface="Times New Roman" panose="02020603050405020304" pitchFamily="18" charset="0"/>
                        </a:rPr>
                        <a:t>\ all segmentation</a:t>
                      </a:r>
                    </a:p>
                  </a:txBody>
                  <a:tcPr>
                    <a:lnB w="12700" cap="flat" cmpd="sng" algn="ctr">
                      <a:solidFill>
                        <a:schemeClr val="tx1"/>
                      </a:solidFill>
                      <a:prstDash val="solid"/>
                      <a:round/>
                      <a:headEnd type="none" w="med" len="med"/>
                      <a:tailEnd type="none" w="med" len="med"/>
                    </a:lnB>
                  </a:tcPr>
                </a:tc>
                <a:tc>
                  <a:txBody>
                    <a:bodyPr/>
                    <a:lstStyle/>
                    <a:p>
                      <a:pPr lvl="0" algn="r"/>
                      <a:r>
                        <a:rPr lang="en-CN" sz="2400">
                          <a:latin typeface="Times New Roman" panose="02020603050405020304" pitchFamily="18" charset="0"/>
                          <a:cs typeface="Times New Roman" panose="02020603050405020304" pitchFamily="18" charset="0"/>
                        </a:rPr>
                        <a:t>21,741,021 </a:t>
                      </a:r>
                    </a:p>
                  </a:txBody>
                  <a:tcPr>
                    <a:lnB w="12700" cap="flat" cmpd="sng" algn="ctr">
                      <a:solidFill>
                        <a:schemeClr val="tx1"/>
                      </a:solidFill>
                      <a:prstDash val="solid"/>
                      <a:round/>
                      <a:headEnd type="none" w="med" len="med"/>
                      <a:tailEnd type="none" w="med" len="med"/>
                    </a:lnB>
                  </a:tcPr>
                </a:tc>
                <a:tc>
                  <a:txBody>
                    <a:bodyPr/>
                    <a:lstStyle/>
                    <a:p>
                      <a:pPr lvl="0" algn="r"/>
                      <a:r>
                        <a:rPr lang="en-US" sz="2400" dirty="0">
                          <a:latin typeface="Times New Roman" panose="02020603050405020304" pitchFamily="18" charset="0"/>
                          <a:cs typeface="Times New Roman" panose="02020603050405020304" pitchFamily="18" charset="0"/>
                        </a:rPr>
                        <a:t>+4,564,346</a:t>
                      </a:r>
                      <a:endParaRPr lang="en-CN" sz="2400"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tc>
                  <a:txBody>
                    <a:bodyPr/>
                    <a:lstStyle/>
                    <a:p>
                      <a:pPr lvl="0" algn="r"/>
                      <a:r>
                        <a:rPr lang="en-US" sz="2400" dirty="0">
                          <a:latin typeface="Times New Roman" panose="02020603050405020304" pitchFamily="18" charset="0"/>
                          <a:cs typeface="Times New Roman" panose="02020603050405020304" pitchFamily="18" charset="0"/>
                        </a:rPr>
                        <a:t>+26.6%</a:t>
                      </a:r>
                      <a:endParaRPr lang="en-CN" sz="2400" dirty="0">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5262489"/>
                  </a:ext>
                </a:extLst>
              </a:tr>
            </a:tbl>
          </a:graphicData>
        </a:graphic>
      </p:graphicFrame>
      <p:sp>
        <p:nvSpPr>
          <p:cNvPr id="12" name="TextBox 11">
            <a:extLst>
              <a:ext uri="{FF2B5EF4-FFF2-40B4-BE49-F238E27FC236}">
                <a16:creationId xmlns:a16="http://schemas.microsoft.com/office/drawing/2014/main" id="{DD63B589-8112-C749-B348-6117592CD673}"/>
              </a:ext>
            </a:extLst>
          </p:cNvPr>
          <p:cNvSpPr txBox="1"/>
          <p:nvPr/>
        </p:nvSpPr>
        <p:spPr>
          <a:xfrm>
            <a:off x="512886" y="3312265"/>
            <a:ext cx="7697855" cy="2123658"/>
          </a:xfrm>
          <a:prstGeom prst="rect">
            <a:avLst/>
          </a:prstGeom>
          <a:noFill/>
        </p:spPr>
        <p:txBody>
          <a:bodyPr wrap="square" rtlCol="0">
            <a:spAutoFit/>
          </a:bodyPr>
          <a:lstStyle/>
          <a:p>
            <a:r>
              <a:rPr lang="en-US" sz="2800" dirty="0">
                <a:latin typeface="Candara" panose="020E0502030303020204" pitchFamily="34" charset="0"/>
                <a:cs typeface="Arial" panose="020B0604020202020204" pitchFamily="34" charset="0"/>
              </a:rPr>
              <a:t>In a world without segmented immobility, </a:t>
            </a:r>
          </a:p>
          <a:p>
            <a:r>
              <a:rPr lang="en-US" sz="2800" dirty="0">
                <a:latin typeface="Candara" panose="020E0502030303020204" pitchFamily="34" charset="0"/>
                <a:cs typeface="Arial" panose="020B0604020202020204" pitchFamily="34" charset="0"/>
              </a:rPr>
              <a:t>there would be 26.6% more inter-county migrants, </a:t>
            </a:r>
            <a:r>
              <a:rPr lang="en-US" sz="2800" b="1" dirty="0">
                <a:solidFill>
                  <a:schemeClr val="tx2">
                    <a:lumMod val="60000"/>
                    <a:lumOff val="40000"/>
                  </a:schemeClr>
                </a:solidFill>
                <a:latin typeface="Candara" panose="020E0502030303020204" pitchFamily="34" charset="0"/>
                <a:cs typeface="Arial" panose="020B0604020202020204" pitchFamily="34" charset="0"/>
              </a:rPr>
              <a:t>4.6 million </a:t>
            </a:r>
            <a:r>
              <a:rPr lang="en-US" sz="2800" dirty="0">
                <a:latin typeface="Candara" panose="020E0502030303020204" pitchFamily="34" charset="0"/>
                <a:cs typeface="Arial" panose="020B0604020202020204" pitchFamily="34" charset="0"/>
              </a:rPr>
              <a:t>more people moving from one county to another each year. </a:t>
            </a:r>
          </a:p>
          <a:p>
            <a:endParaRPr lang="en-CN" sz="2000" dirty="0">
              <a:latin typeface="Candara" panose="020E0502030303020204" pitchFamily="34" charset="0"/>
            </a:endParaRPr>
          </a:p>
        </p:txBody>
      </p:sp>
      <p:graphicFrame>
        <p:nvGraphicFramePr>
          <p:cNvPr id="3" name="Table 2">
            <a:extLst>
              <a:ext uri="{FF2B5EF4-FFF2-40B4-BE49-F238E27FC236}">
                <a16:creationId xmlns:a16="http://schemas.microsoft.com/office/drawing/2014/main" id="{1F11584A-198C-7FCD-7557-8722EF077F29}"/>
              </a:ext>
            </a:extLst>
          </p:cNvPr>
          <p:cNvGraphicFramePr>
            <a:graphicFrameLocks noGrp="1"/>
          </p:cNvGraphicFramePr>
          <p:nvPr>
            <p:extLst>
              <p:ext uri="{D42A27DB-BD31-4B8C-83A1-F6EECF244321}">
                <p14:modId xmlns:p14="http://schemas.microsoft.com/office/powerpoint/2010/main" val="1344343277"/>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pic>
        <p:nvPicPr>
          <p:cNvPr id="8194" name="Picture 2" descr="Atlanta Map, Georgia - GIS Geography">
            <a:extLst>
              <a:ext uri="{FF2B5EF4-FFF2-40B4-BE49-F238E27FC236}">
                <a16:creationId xmlns:a16="http://schemas.microsoft.com/office/drawing/2014/main" id="{9F2FEFC2-D964-5BA4-76B9-98427316C0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3850" y="5367538"/>
            <a:ext cx="2684884" cy="10562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anford Stadium, home of the Georgia Bulldogs">
            <a:extLst>
              <a:ext uri="{FF2B5EF4-FFF2-40B4-BE49-F238E27FC236}">
                <a16:creationId xmlns:a16="http://schemas.microsoft.com/office/drawing/2014/main" id="{4658F570-F3BC-75DD-9766-FF9C00139E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4723" y="5110650"/>
            <a:ext cx="1750838" cy="13131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218D6EB-D32C-181B-2797-B533030084D4}"/>
              </a:ext>
            </a:extLst>
          </p:cNvPr>
          <p:cNvSpPr txBox="1"/>
          <p:nvPr/>
        </p:nvSpPr>
        <p:spPr>
          <a:xfrm>
            <a:off x="855059" y="5539109"/>
            <a:ext cx="761747" cy="584775"/>
          </a:xfrm>
          <a:prstGeom prst="rect">
            <a:avLst/>
          </a:prstGeom>
          <a:noFill/>
        </p:spPr>
        <p:txBody>
          <a:bodyPr wrap="none" rtlCol="0">
            <a:spAutoFit/>
          </a:bodyPr>
          <a:lstStyle/>
          <a:p>
            <a:r>
              <a:rPr lang="en-US" sz="3200" b="1" dirty="0">
                <a:solidFill>
                  <a:schemeClr val="tx2">
                    <a:lumMod val="60000"/>
                    <a:lumOff val="40000"/>
                  </a:schemeClr>
                </a:solidFill>
                <a:latin typeface="Candara" panose="020E0502030303020204" pitchFamily="34" charset="0"/>
              </a:rPr>
              <a:t>10x</a:t>
            </a:r>
          </a:p>
        </p:txBody>
      </p:sp>
      <p:sp>
        <p:nvSpPr>
          <p:cNvPr id="9" name="TextBox 8">
            <a:extLst>
              <a:ext uri="{FF2B5EF4-FFF2-40B4-BE49-F238E27FC236}">
                <a16:creationId xmlns:a16="http://schemas.microsoft.com/office/drawing/2014/main" id="{8EB7AD54-6060-5831-18F4-3B1DDA419AEE}"/>
              </a:ext>
            </a:extLst>
          </p:cNvPr>
          <p:cNvSpPr txBox="1"/>
          <p:nvPr/>
        </p:nvSpPr>
        <p:spPr>
          <a:xfrm>
            <a:off x="4845268" y="5625294"/>
            <a:ext cx="819455" cy="584775"/>
          </a:xfrm>
          <a:prstGeom prst="rect">
            <a:avLst/>
          </a:prstGeom>
          <a:noFill/>
        </p:spPr>
        <p:txBody>
          <a:bodyPr wrap="none" rtlCol="0">
            <a:spAutoFit/>
          </a:bodyPr>
          <a:lstStyle/>
          <a:p>
            <a:r>
              <a:rPr lang="en-US" sz="3200" b="1" dirty="0">
                <a:solidFill>
                  <a:schemeClr val="tx2">
                    <a:lumMod val="60000"/>
                    <a:lumOff val="40000"/>
                  </a:schemeClr>
                </a:solidFill>
                <a:latin typeface="Candara" panose="020E0502030303020204" pitchFamily="34" charset="0"/>
              </a:rPr>
              <a:t>50x</a:t>
            </a:r>
          </a:p>
        </p:txBody>
      </p:sp>
      <p:sp>
        <p:nvSpPr>
          <p:cNvPr id="10" name="Rounded Rectangle 9">
            <a:extLst>
              <a:ext uri="{FF2B5EF4-FFF2-40B4-BE49-F238E27FC236}">
                <a16:creationId xmlns:a16="http://schemas.microsoft.com/office/drawing/2014/main" id="{FF4DC14B-2958-8234-1769-F551FD8D0E98}"/>
              </a:ext>
            </a:extLst>
          </p:cNvPr>
          <p:cNvSpPr/>
          <p:nvPr/>
        </p:nvSpPr>
        <p:spPr>
          <a:xfrm>
            <a:off x="-1996068" y="2653990"/>
            <a:ext cx="1616926" cy="424332"/>
          </a:xfrm>
          <a:prstGeom prst="roundRect">
            <a:avLst/>
          </a:prstGeom>
          <a:noFill/>
          <a:ln w="38100">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36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A8E75-2CED-0D4A-A5D9-6B2C851B05C1}"/>
              </a:ext>
            </a:extLst>
          </p:cNvPr>
          <p:cNvSpPr>
            <a:spLocks noGrp="1"/>
          </p:cNvSpPr>
          <p:nvPr>
            <p:ph type="title"/>
          </p:nvPr>
        </p:nvSpPr>
        <p:spPr/>
        <p:txBody>
          <a:bodyPr/>
          <a:lstStyle/>
          <a:p>
            <a:r>
              <a:rPr lang="en-CN" dirty="0"/>
              <a:t>Conclusion</a:t>
            </a:r>
          </a:p>
        </p:txBody>
      </p:sp>
      <p:sp>
        <p:nvSpPr>
          <p:cNvPr id="3" name="Content Placeholder 2">
            <a:extLst>
              <a:ext uri="{FF2B5EF4-FFF2-40B4-BE49-F238E27FC236}">
                <a16:creationId xmlns:a16="http://schemas.microsoft.com/office/drawing/2014/main" id="{A06D64C8-4773-FC45-8707-13F23BEB370F}"/>
              </a:ext>
            </a:extLst>
          </p:cNvPr>
          <p:cNvSpPr>
            <a:spLocks noGrp="1"/>
          </p:cNvSpPr>
          <p:nvPr>
            <p:ph idx="1"/>
          </p:nvPr>
        </p:nvSpPr>
        <p:spPr/>
        <p:txBody>
          <a:bodyPr/>
          <a:lstStyle/>
          <a:p>
            <a:pPr>
              <a:lnSpc>
                <a:spcPct val="110000"/>
              </a:lnSpc>
            </a:pPr>
            <a:r>
              <a:rPr lang="en-US" sz="2800" dirty="0"/>
              <a:t>A relational analysis of inter-county migration flow system offers new insights about immobility</a:t>
            </a:r>
          </a:p>
          <a:p>
            <a:pPr>
              <a:lnSpc>
                <a:spcPct val="110000"/>
              </a:lnSpc>
            </a:pPr>
            <a:r>
              <a:rPr lang="en-US" sz="2800" dirty="0"/>
              <a:t>Segmented immobility: migration is suppressed between counties with dissimilar political environments, levels of urbanization, and racial compositions</a:t>
            </a:r>
          </a:p>
          <a:p>
            <a:pPr>
              <a:lnSpc>
                <a:spcPct val="110000"/>
              </a:lnSpc>
            </a:pPr>
            <a:r>
              <a:rPr lang="en-CN" sz="2800"/>
              <a:t>A </a:t>
            </a:r>
            <a:r>
              <a:rPr lang="en-CN" sz="2800" dirty="0"/>
              <a:t>pattern </a:t>
            </a:r>
            <a:r>
              <a:rPr lang="en-CN" sz="2800"/>
              <a:t>that </a:t>
            </a:r>
            <a:r>
              <a:rPr lang="en-US" sz="2800" dirty="0"/>
              <a:t>could </a:t>
            </a:r>
            <a:r>
              <a:rPr lang="en-CN" sz="2800"/>
              <a:t>potentially hinder </a:t>
            </a:r>
            <a:r>
              <a:rPr lang="en-CN" sz="2800" dirty="0"/>
              <a:t>millions of people </a:t>
            </a:r>
            <a:r>
              <a:rPr lang="en-CN" sz="2800"/>
              <a:t>from migrating</a:t>
            </a:r>
            <a:r>
              <a:rPr lang="en-US" sz="2800" dirty="0"/>
              <a:t> each year based on knockout experiments</a:t>
            </a:r>
          </a:p>
          <a:p>
            <a:endParaRPr lang="en-CN" dirty="0"/>
          </a:p>
          <a:p>
            <a:endParaRPr lang="en-CN" dirty="0"/>
          </a:p>
        </p:txBody>
      </p:sp>
      <p:sp>
        <p:nvSpPr>
          <p:cNvPr id="4" name="Footer Placeholder 3">
            <a:extLst>
              <a:ext uri="{FF2B5EF4-FFF2-40B4-BE49-F238E27FC236}">
                <a16:creationId xmlns:a16="http://schemas.microsoft.com/office/drawing/2014/main" id="{AAFCC0AE-482E-C14F-AACC-2956101D97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5DE5D2-BC38-084F-A850-44B9DB1EB0E0}"/>
              </a:ext>
            </a:extLst>
          </p:cNvPr>
          <p:cNvSpPr>
            <a:spLocks noGrp="1"/>
          </p:cNvSpPr>
          <p:nvPr>
            <p:ph type="sldNum" sz="quarter" idx="12"/>
          </p:nvPr>
        </p:nvSpPr>
        <p:spPr/>
        <p:txBody>
          <a:bodyPr/>
          <a:lstStyle/>
          <a:p>
            <a:fld id="{C5EB5B64-243B-AC41-AF55-A7B0E9BF081F}" type="slidenum">
              <a:rPr lang="en-US" smtClean="0"/>
              <a:t>32</a:t>
            </a:fld>
            <a:endParaRPr lang="en-US"/>
          </a:p>
        </p:txBody>
      </p:sp>
      <p:graphicFrame>
        <p:nvGraphicFramePr>
          <p:cNvPr id="6" name="Table 5">
            <a:extLst>
              <a:ext uri="{FF2B5EF4-FFF2-40B4-BE49-F238E27FC236}">
                <a16:creationId xmlns:a16="http://schemas.microsoft.com/office/drawing/2014/main" id="{0D2087D8-DCB5-F7A2-B8A8-3870A0159CD6}"/>
              </a:ext>
            </a:extLst>
          </p:cNvPr>
          <p:cNvGraphicFramePr>
            <a:graphicFrameLocks noGrp="1"/>
          </p:cNvGraphicFramePr>
          <p:nvPr>
            <p:extLst>
              <p:ext uri="{D42A27DB-BD31-4B8C-83A1-F6EECF244321}">
                <p14:modId xmlns:p14="http://schemas.microsoft.com/office/powerpoint/2010/main" val="379474439"/>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347962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4DA4-C654-A242-9ED0-E777614ED29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2BE08371-09E0-A34E-8CAB-4670366FD571}"/>
              </a:ext>
            </a:extLst>
          </p:cNvPr>
          <p:cNvSpPr>
            <a:spLocks noGrp="1"/>
          </p:cNvSpPr>
          <p:nvPr>
            <p:ph idx="1"/>
          </p:nvPr>
        </p:nvSpPr>
        <p:spPr>
          <a:xfrm>
            <a:off x="137160" y="1510348"/>
            <a:ext cx="8851392" cy="4525963"/>
          </a:xfrm>
        </p:spPr>
        <p:txBody>
          <a:bodyPr/>
          <a:lstStyle/>
          <a:p>
            <a:pPr>
              <a:spcBef>
                <a:spcPts val="1272"/>
              </a:spcBef>
            </a:pPr>
            <a:r>
              <a:rPr lang="en-US" sz="2800" dirty="0"/>
              <a:t>Segmented immobility suggests a limited population exchange between communities with different cultural, political, and racial environments</a:t>
            </a:r>
          </a:p>
          <a:p>
            <a:pPr>
              <a:spcBef>
                <a:spcPts val="1272"/>
              </a:spcBef>
            </a:pPr>
            <a:r>
              <a:rPr lang="en-US" sz="2800" dirty="0"/>
              <a:t>Not only a mechanism of immobility</a:t>
            </a:r>
          </a:p>
          <a:p>
            <a:pPr>
              <a:spcBef>
                <a:spcPts val="1272"/>
              </a:spcBef>
            </a:pPr>
            <a:r>
              <a:rPr lang="en-US" sz="2800" dirty="0"/>
              <a:t>But can also lead to segregation and polarization of people with different identities and/or beliefs </a:t>
            </a:r>
            <a:r>
              <a:rPr lang="en-US" sz="2400" dirty="0"/>
              <a:t>(Fossett 2006; Sakoda 1971; Schelling 1969)</a:t>
            </a:r>
          </a:p>
          <a:p>
            <a:pPr>
              <a:spcBef>
                <a:spcPts val="1272"/>
              </a:spcBef>
            </a:pPr>
            <a:r>
              <a:rPr lang="en-US" sz="2800" dirty="0"/>
              <a:t>There exists an intrinsic relationship between </a:t>
            </a:r>
            <a:r>
              <a:rPr lang="en-US" sz="2800" b="1" dirty="0"/>
              <a:t>immobility</a:t>
            </a:r>
            <a:r>
              <a:rPr lang="en-US" sz="2800" dirty="0"/>
              <a:t>, </a:t>
            </a:r>
            <a:r>
              <a:rPr lang="en-US" sz="2800" b="1" dirty="0"/>
              <a:t>segregation</a:t>
            </a:r>
            <a:r>
              <a:rPr lang="en-US" sz="2800" dirty="0"/>
              <a:t>, and </a:t>
            </a:r>
            <a:r>
              <a:rPr lang="en-US" sz="2800" b="1" dirty="0"/>
              <a:t>polarization</a:t>
            </a:r>
            <a:r>
              <a:rPr lang="en-US" sz="2800" dirty="0"/>
              <a:t> </a:t>
            </a:r>
            <a:endParaRPr lang="en-US" dirty="0"/>
          </a:p>
        </p:txBody>
      </p:sp>
      <p:sp>
        <p:nvSpPr>
          <p:cNvPr id="4" name="Footer Placeholder 3">
            <a:extLst>
              <a:ext uri="{FF2B5EF4-FFF2-40B4-BE49-F238E27FC236}">
                <a16:creationId xmlns:a16="http://schemas.microsoft.com/office/drawing/2014/main" id="{D62E9FB1-BC54-5040-ABD4-ECB15BA2F4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C9878A-6232-AE4A-A81E-1774FD88D26D}"/>
              </a:ext>
            </a:extLst>
          </p:cNvPr>
          <p:cNvSpPr>
            <a:spLocks noGrp="1"/>
          </p:cNvSpPr>
          <p:nvPr>
            <p:ph type="sldNum" sz="quarter" idx="12"/>
          </p:nvPr>
        </p:nvSpPr>
        <p:spPr/>
        <p:txBody>
          <a:bodyPr/>
          <a:lstStyle/>
          <a:p>
            <a:fld id="{C5EB5B64-243B-AC41-AF55-A7B0E9BF081F}" type="slidenum">
              <a:rPr lang="en-US" smtClean="0"/>
              <a:t>33</a:t>
            </a:fld>
            <a:endParaRPr lang="en-US"/>
          </a:p>
        </p:txBody>
      </p:sp>
      <p:graphicFrame>
        <p:nvGraphicFramePr>
          <p:cNvPr id="6" name="Table 5">
            <a:extLst>
              <a:ext uri="{FF2B5EF4-FFF2-40B4-BE49-F238E27FC236}">
                <a16:creationId xmlns:a16="http://schemas.microsoft.com/office/drawing/2014/main" id="{56ACFBC4-6F76-FD63-3BCD-64B20DE13B9F}"/>
              </a:ext>
            </a:extLst>
          </p:cNvPr>
          <p:cNvGraphicFramePr>
            <a:graphicFrameLocks noGrp="1"/>
          </p:cNvGraphicFramePr>
          <p:nvPr>
            <p:extLst>
              <p:ext uri="{D42A27DB-BD31-4B8C-83A1-F6EECF244321}">
                <p14:modId xmlns:p14="http://schemas.microsoft.com/office/powerpoint/2010/main" val="379474439"/>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13625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186D0-07F4-0AF6-29F0-EE3D9B299603}"/>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44F260A0-6B45-DAE1-E133-C68F77628E0E}"/>
              </a:ext>
            </a:extLst>
          </p:cNvPr>
          <p:cNvSpPr>
            <a:spLocks noGrp="1"/>
          </p:cNvSpPr>
          <p:nvPr>
            <p:ph sz="half" idx="1"/>
          </p:nvPr>
        </p:nvSpPr>
        <p:spPr>
          <a:xfrm>
            <a:off x="274134" y="1510346"/>
            <a:ext cx="4034883" cy="4579777"/>
          </a:xfrm>
          <a:solidFill>
            <a:schemeClr val="bg2">
              <a:lumMod val="90000"/>
              <a:alpha val="48000"/>
            </a:schemeClr>
          </a:solidFill>
          <a:ln>
            <a:noFill/>
          </a:ln>
          <a:effectLst>
            <a:softEdge rad="39938"/>
          </a:effectLst>
        </p:spPr>
        <p:txBody>
          <a:bodyPr/>
          <a:lstStyle/>
          <a:p>
            <a:pPr marL="0" indent="0">
              <a:lnSpc>
                <a:spcPct val="120000"/>
              </a:lnSpc>
              <a:buNone/>
            </a:pPr>
            <a:r>
              <a:rPr lang="en-US" sz="4000" i="1" dirty="0"/>
              <a:t>“W</a:t>
            </a:r>
            <a:r>
              <a:rPr lang="en-US" sz="2600" i="1" dirty="0"/>
              <a:t>hile internal migration in the U.S. does not involve border-crossing for international migration or other forms of governmental restrictions, population movement is never free of constraints.”</a:t>
            </a:r>
          </a:p>
        </p:txBody>
      </p:sp>
      <p:sp>
        <p:nvSpPr>
          <p:cNvPr id="4" name="Content Placeholder 3">
            <a:extLst>
              <a:ext uri="{FF2B5EF4-FFF2-40B4-BE49-F238E27FC236}">
                <a16:creationId xmlns:a16="http://schemas.microsoft.com/office/drawing/2014/main" id="{E09F80B6-AF15-02F5-B30B-BBA4FC03246B}"/>
              </a:ext>
            </a:extLst>
          </p:cNvPr>
          <p:cNvSpPr>
            <a:spLocks noGrp="1"/>
          </p:cNvSpPr>
          <p:nvPr>
            <p:ph sz="half" idx="2"/>
          </p:nvPr>
        </p:nvSpPr>
        <p:spPr>
          <a:xfrm>
            <a:off x="4665856" y="1456532"/>
            <a:ext cx="4204010" cy="4579777"/>
          </a:xfrm>
          <a:solidFill>
            <a:schemeClr val="tx2">
              <a:lumMod val="20000"/>
              <a:lumOff val="80000"/>
              <a:alpha val="70000"/>
            </a:schemeClr>
          </a:solidFill>
          <a:effectLst>
            <a:softEdge rad="38100"/>
          </a:effectLst>
        </p:spPr>
        <p:txBody>
          <a:bodyPr/>
          <a:lstStyle/>
          <a:p>
            <a:pPr marL="0" indent="0">
              <a:lnSpc>
                <a:spcPct val="120000"/>
              </a:lnSpc>
              <a:buNone/>
            </a:pPr>
            <a:r>
              <a:rPr lang="en-US" sz="4000" i="1" dirty="0"/>
              <a:t>“R</a:t>
            </a:r>
            <a:r>
              <a:rPr lang="en-US" sz="2600" i="1" dirty="0"/>
              <a:t>ather, Americans today are separated by the invisible borders and walls standing along the party lines, at the midway between rural and urban landscapes, and over the gap across communities with varying racial demographics.”</a:t>
            </a:r>
          </a:p>
        </p:txBody>
      </p:sp>
      <p:sp>
        <p:nvSpPr>
          <p:cNvPr id="5" name="Footer Placeholder 4">
            <a:extLst>
              <a:ext uri="{FF2B5EF4-FFF2-40B4-BE49-F238E27FC236}">
                <a16:creationId xmlns:a16="http://schemas.microsoft.com/office/drawing/2014/main" id="{A0A3EE2D-D814-6E76-E90C-57D6AFF363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83EDE7B-0245-1FA9-13DD-EE73C1DA6FF2}"/>
              </a:ext>
            </a:extLst>
          </p:cNvPr>
          <p:cNvSpPr>
            <a:spLocks noGrp="1"/>
          </p:cNvSpPr>
          <p:nvPr>
            <p:ph type="sldNum" sz="quarter" idx="12"/>
          </p:nvPr>
        </p:nvSpPr>
        <p:spPr/>
        <p:txBody>
          <a:bodyPr/>
          <a:lstStyle/>
          <a:p>
            <a:fld id="{C5EB5B64-243B-AC41-AF55-A7B0E9BF081F}" type="slidenum">
              <a:rPr lang="en-US" smtClean="0"/>
              <a:pPr/>
              <a:t>34</a:t>
            </a:fld>
            <a:endParaRPr lang="en-US" dirty="0"/>
          </a:p>
        </p:txBody>
      </p:sp>
      <p:graphicFrame>
        <p:nvGraphicFramePr>
          <p:cNvPr id="9" name="Table 8">
            <a:extLst>
              <a:ext uri="{FF2B5EF4-FFF2-40B4-BE49-F238E27FC236}">
                <a16:creationId xmlns:a16="http://schemas.microsoft.com/office/drawing/2014/main" id="{CDA3C359-7E7B-84EE-3F3D-2B7DECE7E0E0}"/>
              </a:ext>
            </a:extLst>
          </p:cNvPr>
          <p:cNvGraphicFramePr>
            <a:graphicFrameLocks noGrp="1"/>
          </p:cNvGraphicFramePr>
          <p:nvPr>
            <p:extLst>
              <p:ext uri="{D42A27DB-BD31-4B8C-83A1-F6EECF244321}">
                <p14:modId xmlns:p14="http://schemas.microsoft.com/office/powerpoint/2010/main" val="3579889023"/>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152096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uiExpand="1"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tile tx="0" ty="0" sx="100000" sy="100000" flip="none" algn="tr"/>
        </a:blipFill>
        <a:effectLst/>
      </p:bgPr>
    </p:bg>
    <p:spTree>
      <p:nvGrpSpPr>
        <p:cNvPr id="1" name="Shape 305"/>
        <p:cNvGrpSpPr/>
        <p:nvPr/>
      </p:nvGrpSpPr>
      <p:grpSpPr>
        <a:xfrm>
          <a:off x="0" y="0"/>
          <a:ext cx="0" cy="0"/>
          <a:chOff x="0" y="0"/>
          <a:chExt cx="0" cy="0"/>
        </a:xfrm>
      </p:grpSpPr>
      <p:sp>
        <p:nvSpPr>
          <p:cNvPr id="306" name="Google Shape;306;g13bfd3c1f8e_0_169"/>
          <p:cNvSpPr txBox="1">
            <a:spLocks noGrp="1"/>
          </p:cNvSpPr>
          <p:nvPr>
            <p:ph type="ctrTitle"/>
          </p:nvPr>
        </p:nvSpPr>
        <p:spPr>
          <a:xfrm>
            <a:off x="322734" y="2090352"/>
            <a:ext cx="8821264" cy="1470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6600"/>
              <a:buFont typeface="Arial"/>
              <a:buNone/>
            </a:pPr>
            <a:r>
              <a:rPr lang="en-US" sz="6600" b="1" dirty="0"/>
              <a:t>Thank you</a:t>
            </a:r>
            <a:endParaRPr dirty="0"/>
          </a:p>
        </p:txBody>
      </p:sp>
      <p:sp>
        <p:nvSpPr>
          <p:cNvPr id="308" name="Google Shape;308;g13bfd3c1f8e_0_16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35</a:t>
            </a:fld>
            <a:endParaRPr/>
          </a:p>
        </p:txBody>
      </p:sp>
      <p:sp>
        <p:nvSpPr>
          <p:cNvPr id="309" name="Google Shape;309;g13bfd3c1f8e_0_169"/>
          <p:cNvSpPr txBox="1">
            <a:spLocks noGrp="1"/>
          </p:cNvSpPr>
          <p:nvPr>
            <p:ph type="subTitle" idx="1"/>
          </p:nvPr>
        </p:nvSpPr>
        <p:spPr>
          <a:xfrm>
            <a:off x="322866" y="3394072"/>
            <a:ext cx="8498400" cy="1904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3600"/>
              <a:buNone/>
            </a:pPr>
            <a:r>
              <a:rPr lang="en-US" sz="3600" dirty="0"/>
              <a:t>Peng Huang</a:t>
            </a:r>
            <a:endParaRPr sz="3600" dirty="0"/>
          </a:p>
          <a:p>
            <a:pPr marL="0" lvl="0" indent="0" algn="l" rtl="0">
              <a:lnSpc>
                <a:spcPct val="100000"/>
              </a:lnSpc>
              <a:spcBef>
                <a:spcPts val="720"/>
              </a:spcBef>
              <a:spcAft>
                <a:spcPts val="0"/>
              </a:spcAft>
              <a:buClr>
                <a:schemeClr val="dk1"/>
              </a:buClr>
              <a:buSzPts val="3600"/>
              <a:buNone/>
            </a:pPr>
            <a:r>
              <a:rPr lang="en-US" sz="2400" dirty="0"/>
              <a:t>Email: peng.huang@uci.edu</a:t>
            </a:r>
          </a:p>
          <a:p>
            <a:pPr marL="0" lvl="0" indent="0" algn="l" rtl="0">
              <a:lnSpc>
                <a:spcPct val="100000"/>
              </a:lnSpc>
              <a:spcBef>
                <a:spcPts val="720"/>
              </a:spcBef>
              <a:spcAft>
                <a:spcPts val="0"/>
              </a:spcAft>
              <a:buClr>
                <a:schemeClr val="dk1"/>
              </a:buClr>
              <a:buSzPts val="3600"/>
              <a:buNone/>
            </a:pPr>
            <a:r>
              <a:rPr lang="en-US" sz="2400" dirty="0"/>
              <a:t>Website: </a:t>
            </a:r>
            <a:r>
              <a:rPr lang="en-US" sz="2400" dirty="0" err="1"/>
              <a:t>www.penghuang.me</a:t>
            </a:r>
            <a:endParaRPr sz="2400" dirty="0"/>
          </a:p>
        </p:txBody>
      </p:sp>
      <p:pic>
        <p:nvPicPr>
          <p:cNvPr id="2" name="Picture 1" descr="A picture containing graphical user interface&#10;&#10;Description automatically generated">
            <a:extLst>
              <a:ext uri="{FF2B5EF4-FFF2-40B4-BE49-F238E27FC236}">
                <a16:creationId xmlns:a16="http://schemas.microsoft.com/office/drawing/2014/main" id="{353AD980-E647-77A1-034A-143E2ACBF58D}"/>
              </a:ext>
            </a:extLst>
          </p:cNvPr>
          <p:cNvPicPr>
            <a:picLocks noChangeAspect="1"/>
          </p:cNvPicPr>
          <p:nvPr/>
        </p:nvPicPr>
        <p:blipFill>
          <a:blip r:embed="rId4"/>
          <a:stretch>
            <a:fillRect/>
          </a:stretch>
        </p:blipFill>
        <p:spPr>
          <a:xfrm>
            <a:off x="6365346" y="6146942"/>
            <a:ext cx="3125529" cy="711058"/>
          </a:xfrm>
          <a:prstGeom prst="rect">
            <a:avLst/>
          </a:prstGeom>
        </p:spPr>
      </p:pic>
      <p:sp>
        <p:nvSpPr>
          <p:cNvPr id="5" name="Google Shape;83;p1">
            <a:extLst>
              <a:ext uri="{FF2B5EF4-FFF2-40B4-BE49-F238E27FC236}">
                <a16:creationId xmlns:a16="http://schemas.microsoft.com/office/drawing/2014/main" id="{41035C5B-3E64-B6E5-0CC5-879B0AAED131}"/>
              </a:ext>
            </a:extLst>
          </p:cNvPr>
          <p:cNvSpPr txBox="1">
            <a:spLocks noGrp="1"/>
          </p:cNvSpPr>
          <p:nvPr>
            <p:ph type="ftr" idx="11"/>
          </p:nvPr>
        </p:nvSpPr>
        <p:spPr>
          <a:xfrm>
            <a:off x="2112298" y="6436151"/>
            <a:ext cx="49194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400" dirty="0">
                <a:solidFill>
                  <a:srgbClr val="595959"/>
                </a:solidFill>
                <a:latin typeface="Cambria" panose="02040503050406030204" pitchFamily="18" charset="0"/>
              </a:rPr>
              <a:t>UGA Sociology    Fall 2023</a:t>
            </a:r>
            <a:endParaRPr sz="1400" dirty="0">
              <a:solidFill>
                <a:srgbClr val="595959"/>
              </a:solidFill>
              <a:latin typeface="Cambria" panose="02040503050406030204" pitchFamily="18" charset="0"/>
            </a:endParaRPr>
          </a:p>
        </p:txBody>
      </p:sp>
      <p:pic>
        <p:nvPicPr>
          <p:cNvPr id="3" name="Picture 2">
            <a:extLst>
              <a:ext uri="{FF2B5EF4-FFF2-40B4-BE49-F238E27FC236}">
                <a16:creationId xmlns:a16="http://schemas.microsoft.com/office/drawing/2014/main" id="{FFC29B66-0C03-A3F0-5F3F-3E3D7763DC76}"/>
              </a:ext>
            </a:extLst>
          </p:cNvPr>
          <p:cNvPicPr>
            <a:picLocks noChangeAspect="1"/>
          </p:cNvPicPr>
          <p:nvPr/>
        </p:nvPicPr>
        <p:blipFill>
          <a:blip r:embed="rId5"/>
          <a:stretch>
            <a:fillRect/>
          </a:stretch>
        </p:blipFill>
        <p:spPr>
          <a:xfrm>
            <a:off x="-2" y="6153045"/>
            <a:ext cx="2590803" cy="711058"/>
          </a:xfrm>
          <a:prstGeom prst="rect">
            <a:avLst/>
          </a:prstGeom>
        </p:spPr>
      </p:pic>
    </p:spTree>
    <p:extLst>
      <p:ext uri="{BB962C8B-B14F-4D97-AF65-F5344CB8AC3E}">
        <p14:creationId xmlns:p14="http://schemas.microsoft.com/office/powerpoint/2010/main" val="63998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Title 2">
            <a:extLst>
              <a:ext uri="{FF2B5EF4-FFF2-40B4-BE49-F238E27FC236}">
                <a16:creationId xmlns:a16="http://schemas.microsoft.com/office/drawing/2014/main" id="{720CFBC8-CC0E-E785-C0E1-BBC612E581CF}"/>
              </a:ext>
            </a:extLst>
          </p:cNvPr>
          <p:cNvSpPr>
            <a:spLocks noGrp="1"/>
          </p:cNvSpPr>
          <p:nvPr>
            <p:ph type="title"/>
          </p:nvPr>
        </p:nvSpPr>
        <p:spPr>
          <a:xfrm>
            <a:off x="0" y="365125"/>
            <a:ext cx="9144000" cy="1325563"/>
          </a:xfrm>
        </p:spPr>
        <p:txBody>
          <a:bodyPr/>
          <a:lstStyle/>
          <a:p>
            <a:r>
              <a:rPr lang="en-US" dirty="0"/>
              <a:t>Change of political geography</a:t>
            </a:r>
          </a:p>
        </p:txBody>
      </p:sp>
      <p:sp>
        <p:nvSpPr>
          <p:cNvPr id="2057" name="Footer Placeholder 3">
            <a:extLst>
              <a:ext uri="{FF2B5EF4-FFF2-40B4-BE49-F238E27FC236}">
                <a16:creationId xmlns:a16="http://schemas.microsoft.com/office/drawing/2014/main" id="{68BBDBB8-A05D-3C93-E4C0-E5EB4CF7C999}"/>
              </a:ext>
            </a:extLst>
          </p:cNvPr>
          <p:cNvSpPr>
            <a:spLocks noGrp="1"/>
          </p:cNvSpPr>
          <p:nvPr>
            <p:ph type="ftr" sz="quarter" idx="11"/>
          </p:nvPr>
        </p:nvSpPr>
        <p:spPr>
          <a:xfrm>
            <a:off x="3124200" y="6258745"/>
            <a:ext cx="2895600" cy="365125"/>
          </a:xfrm>
        </p:spPr>
        <p:txBody>
          <a:bodyPr/>
          <a:lstStyle/>
          <a:p>
            <a:endParaRPr lang="en-US"/>
          </a:p>
        </p:txBody>
      </p:sp>
      <p:sp>
        <p:nvSpPr>
          <p:cNvPr id="5" name="Slide Number Placeholder 4">
            <a:extLst>
              <a:ext uri="{FF2B5EF4-FFF2-40B4-BE49-F238E27FC236}">
                <a16:creationId xmlns:a16="http://schemas.microsoft.com/office/drawing/2014/main" id="{7A0B55C0-393F-BF3E-5157-C4E2BA281295}"/>
              </a:ext>
            </a:extLst>
          </p:cNvPr>
          <p:cNvSpPr>
            <a:spLocks noGrp="1"/>
          </p:cNvSpPr>
          <p:nvPr>
            <p:ph type="sldNum" sz="quarter" idx="12"/>
          </p:nvPr>
        </p:nvSpPr>
        <p:spPr>
          <a:xfrm>
            <a:off x="6553200" y="6258746"/>
            <a:ext cx="2133600" cy="365125"/>
          </a:xfrm>
        </p:spPr>
        <p:txBody>
          <a:bodyPr anchor="ctr">
            <a:normAutofit/>
          </a:bodyPr>
          <a:lstStyle/>
          <a:p>
            <a:pPr>
              <a:spcAft>
                <a:spcPts val="600"/>
              </a:spcAft>
            </a:pPr>
            <a:fld id="{C5EB5B64-243B-AC41-AF55-A7B0E9BF081F}" type="slidenum">
              <a:rPr lang="en-US" smtClean="0"/>
              <a:pPr>
                <a:spcAft>
                  <a:spcPts val="600"/>
                </a:spcAft>
              </a:pPr>
              <a:t>36</a:t>
            </a:fld>
            <a:endParaRPr lang="en-US"/>
          </a:p>
        </p:txBody>
      </p:sp>
      <p:pic>
        <p:nvPicPr>
          <p:cNvPr id="2052" name="Picture 4">
            <a:extLst>
              <a:ext uri="{FF2B5EF4-FFF2-40B4-BE49-F238E27FC236}">
                <a16:creationId xmlns:a16="http://schemas.microsoft.com/office/drawing/2014/main" id="{60ED826E-6EF1-1864-A972-F63B2CF9837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6406" y="1400542"/>
            <a:ext cx="7917059" cy="35186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F5B41C1-8813-982C-19CC-8B30CC2197AC}"/>
              </a:ext>
            </a:extLst>
          </p:cNvPr>
          <p:cNvSpPr txBox="1"/>
          <p:nvPr/>
        </p:nvSpPr>
        <p:spPr>
          <a:xfrm>
            <a:off x="615461" y="5400296"/>
            <a:ext cx="7768004" cy="954107"/>
          </a:xfrm>
          <a:prstGeom prst="rect">
            <a:avLst/>
          </a:prstGeom>
          <a:noFill/>
        </p:spPr>
        <p:txBody>
          <a:bodyPr wrap="square" rtlCol="0">
            <a:spAutoFit/>
          </a:bodyPr>
          <a:lstStyle/>
          <a:p>
            <a:r>
              <a:rPr lang="en-US" sz="2800" dirty="0">
                <a:solidFill>
                  <a:srgbClr val="000000"/>
                </a:solidFill>
                <a:effectLst/>
                <a:latin typeface="Microsoft YaHei" panose="020B0503020204020204" pitchFamily="34" charset="-122"/>
              </a:rPr>
              <a:t>Political Polarization has grown stronger across geography at three spatial scales</a:t>
            </a:r>
          </a:p>
        </p:txBody>
      </p:sp>
      <p:sp>
        <p:nvSpPr>
          <p:cNvPr id="9" name="TextBox 8">
            <a:extLst>
              <a:ext uri="{FF2B5EF4-FFF2-40B4-BE49-F238E27FC236}">
                <a16:creationId xmlns:a16="http://schemas.microsoft.com/office/drawing/2014/main" id="{E80CA533-9827-9F23-26AE-3CBFC1CB8DE1}"/>
              </a:ext>
            </a:extLst>
          </p:cNvPr>
          <p:cNvSpPr txBox="1"/>
          <p:nvPr/>
        </p:nvSpPr>
        <p:spPr>
          <a:xfrm>
            <a:off x="619636" y="5030964"/>
            <a:ext cx="7904728" cy="369332"/>
          </a:xfrm>
          <a:prstGeom prst="rect">
            <a:avLst/>
          </a:prstGeom>
          <a:noFill/>
        </p:spPr>
        <p:txBody>
          <a:bodyPr wrap="none" rtlCol="0">
            <a:spAutoFit/>
          </a:bodyPr>
          <a:lstStyle/>
          <a:p>
            <a:r>
              <a:rPr lang="en-US" dirty="0">
                <a:latin typeface="Candara" panose="020E0502030303020204" pitchFamily="34" charset="0"/>
              </a:rPr>
              <a:t>Median odds ratios at the county, state, and division levels (Johnson et al. 2016)</a:t>
            </a:r>
          </a:p>
        </p:txBody>
      </p:sp>
    </p:spTree>
    <p:extLst>
      <p:ext uri="{BB962C8B-B14F-4D97-AF65-F5344CB8AC3E}">
        <p14:creationId xmlns:p14="http://schemas.microsoft.com/office/powerpoint/2010/main" val="2440598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EE0FF5-97A6-DB8D-BB4D-DA614BCF8734}"/>
              </a:ext>
            </a:extLst>
          </p:cNvPr>
          <p:cNvSpPr>
            <a:spLocks noGrp="1"/>
          </p:cNvSpPr>
          <p:nvPr>
            <p:ph type="ctrTitle"/>
          </p:nvPr>
        </p:nvSpPr>
        <p:spPr/>
        <p:txBody>
          <a:bodyPr/>
          <a:lstStyle/>
          <a:p>
            <a:r>
              <a:rPr lang="en-US" sz="7200" dirty="0"/>
              <a:t>Full Model</a:t>
            </a:r>
          </a:p>
        </p:txBody>
      </p:sp>
      <p:sp>
        <p:nvSpPr>
          <p:cNvPr id="7" name="Subtitle 6">
            <a:extLst>
              <a:ext uri="{FF2B5EF4-FFF2-40B4-BE49-F238E27FC236}">
                <a16:creationId xmlns:a16="http://schemas.microsoft.com/office/drawing/2014/main" id="{3BCBEEBB-B8A1-E4B3-5C5C-7228439D5D81}"/>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566CEE67-4971-4773-9304-16E7D909DA7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FD4BB87-76DD-4197-480A-4AF9A2BFF7D6}"/>
              </a:ext>
            </a:extLst>
          </p:cNvPr>
          <p:cNvSpPr>
            <a:spLocks noGrp="1"/>
          </p:cNvSpPr>
          <p:nvPr>
            <p:ph type="sldNum" sz="quarter" idx="12"/>
          </p:nvPr>
        </p:nvSpPr>
        <p:spPr/>
        <p:txBody>
          <a:bodyPr/>
          <a:lstStyle/>
          <a:p>
            <a:fld id="{C5EB5B64-243B-AC41-AF55-A7B0E9BF081F}" type="slidenum">
              <a:rPr lang="en-US" smtClean="0"/>
              <a:pPr/>
              <a:t>37</a:t>
            </a:fld>
            <a:endParaRPr lang="en-US" dirty="0"/>
          </a:p>
        </p:txBody>
      </p:sp>
    </p:spTree>
    <p:extLst>
      <p:ext uri="{BB962C8B-B14F-4D97-AF65-F5344CB8AC3E}">
        <p14:creationId xmlns:p14="http://schemas.microsoft.com/office/powerpoint/2010/main" val="468768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7852-E084-354C-ACD0-8497A87C46F7}"/>
              </a:ext>
            </a:extLst>
          </p:cNvPr>
          <p:cNvSpPr>
            <a:spLocks noGrp="1"/>
          </p:cNvSpPr>
          <p:nvPr>
            <p:ph type="title"/>
          </p:nvPr>
        </p:nvSpPr>
        <p:spPr/>
        <p:txBody>
          <a:bodyPr/>
          <a:lstStyle/>
          <a:p>
            <a:r>
              <a:rPr lang="en-US" altLang="zh-CN" sz="3600" dirty="0"/>
              <a:t>Inter-county</a:t>
            </a:r>
            <a:r>
              <a:rPr lang="zh-CN" altLang="en-US" sz="3600" dirty="0"/>
              <a:t> </a:t>
            </a:r>
            <a:r>
              <a:rPr lang="en-US" altLang="zh-CN" sz="3600" dirty="0"/>
              <a:t>Migration</a:t>
            </a:r>
            <a:r>
              <a:rPr lang="zh-CN" altLang="en-US" sz="3600" dirty="0"/>
              <a:t> </a:t>
            </a:r>
            <a:r>
              <a:rPr lang="en-US" altLang="zh-CN" sz="3600" dirty="0"/>
              <a:t>Flows</a:t>
            </a:r>
            <a:r>
              <a:rPr lang="zh-CN" altLang="en-US" sz="3600" dirty="0"/>
              <a:t> </a:t>
            </a:r>
            <a:r>
              <a:rPr lang="en-US" altLang="zh-CN" sz="3600" dirty="0"/>
              <a:t>2011-15</a:t>
            </a:r>
            <a:endParaRPr lang="en-US" sz="3600" dirty="0"/>
          </a:p>
        </p:txBody>
      </p:sp>
      <p:sp>
        <p:nvSpPr>
          <p:cNvPr id="5" name="Slide Number Placeholder 4">
            <a:extLst>
              <a:ext uri="{FF2B5EF4-FFF2-40B4-BE49-F238E27FC236}">
                <a16:creationId xmlns:a16="http://schemas.microsoft.com/office/drawing/2014/main" id="{E8F7098B-D752-4548-BAC6-CED2DF3881C1}"/>
              </a:ext>
            </a:extLst>
          </p:cNvPr>
          <p:cNvSpPr>
            <a:spLocks noGrp="1"/>
          </p:cNvSpPr>
          <p:nvPr>
            <p:ph type="sldNum" sz="quarter" idx="12"/>
          </p:nvPr>
        </p:nvSpPr>
        <p:spPr/>
        <p:txBody>
          <a:bodyPr/>
          <a:lstStyle/>
          <a:p>
            <a:fld id="{C5EB5B64-243B-AC41-AF55-A7B0E9BF081F}" type="slidenum">
              <a:rPr lang="en-US" smtClean="0"/>
              <a:t>38</a:t>
            </a:fld>
            <a:endParaRPr lang="en-US"/>
          </a:p>
        </p:txBody>
      </p:sp>
      <p:graphicFrame>
        <p:nvGraphicFramePr>
          <p:cNvPr id="7" name="Table 6">
            <a:extLst>
              <a:ext uri="{FF2B5EF4-FFF2-40B4-BE49-F238E27FC236}">
                <a16:creationId xmlns:a16="http://schemas.microsoft.com/office/drawing/2014/main" id="{CD5AE38A-B4C4-384E-A53D-732F46F7E475}"/>
              </a:ext>
            </a:extLst>
          </p:cNvPr>
          <p:cNvGraphicFramePr>
            <a:graphicFrameLocks noGrp="1"/>
          </p:cNvGraphicFramePr>
          <p:nvPr/>
        </p:nvGraphicFramePr>
        <p:xfrm>
          <a:off x="799888" y="1408681"/>
          <a:ext cx="7245334" cy="2566035"/>
        </p:xfrm>
        <a:graphic>
          <a:graphicData uri="http://schemas.openxmlformats.org/drawingml/2006/table">
            <a:tbl>
              <a:tblPr/>
              <a:tblGrid>
                <a:gridCol w="3611485">
                  <a:extLst>
                    <a:ext uri="{9D8B030D-6E8A-4147-A177-3AD203B41FA5}">
                      <a16:colId xmlns:a16="http://schemas.microsoft.com/office/drawing/2014/main" val="3425473367"/>
                    </a:ext>
                  </a:extLst>
                </a:gridCol>
                <a:gridCol w="1698172">
                  <a:extLst>
                    <a:ext uri="{9D8B030D-6E8A-4147-A177-3AD203B41FA5}">
                      <a16:colId xmlns:a16="http://schemas.microsoft.com/office/drawing/2014/main" val="2815338745"/>
                    </a:ext>
                  </a:extLst>
                </a:gridCol>
                <a:gridCol w="796805">
                  <a:extLst>
                    <a:ext uri="{9D8B030D-6E8A-4147-A177-3AD203B41FA5}">
                      <a16:colId xmlns:a16="http://schemas.microsoft.com/office/drawing/2014/main" val="3849573310"/>
                    </a:ext>
                  </a:extLst>
                </a:gridCol>
                <a:gridCol w="1138872">
                  <a:extLst>
                    <a:ext uri="{9D8B030D-6E8A-4147-A177-3AD203B41FA5}">
                      <a16:colId xmlns:a16="http://schemas.microsoft.com/office/drawing/2014/main" val="64181057"/>
                    </a:ext>
                  </a:extLst>
                </a:gridCol>
              </a:tblGrid>
              <a:tr h="203200">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cs typeface="Times New Roman" panose="02020603050405020304" pitchFamily="18" charset="0"/>
                        </a:rPr>
                        <a:t>Estimate</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err="1">
                          <a:solidFill>
                            <a:srgbClr val="000000"/>
                          </a:solidFill>
                          <a:effectLst/>
                          <a:latin typeface="Candara" panose="020E0502030303020204" pitchFamily="34" charset="0"/>
                          <a:cs typeface="Times New Roman" panose="02020603050405020304" pitchFamily="18" charset="0"/>
                        </a:rPr>
                        <a:t>Std.Err</a:t>
                      </a:r>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5300919"/>
                  </a:ext>
                </a:extLst>
              </a:tr>
              <a:tr h="203200">
                <a:tc>
                  <a:txBody>
                    <a:bodyPr/>
                    <a:lstStyle/>
                    <a:p>
                      <a:pPr algn="l" fontAlgn="b"/>
                      <a:r>
                        <a:rPr lang="en-US" sz="2400" b="0" i="1" u="none" strike="noStrike" dirty="0">
                          <a:solidFill>
                            <a:srgbClr val="000000"/>
                          </a:solidFill>
                          <a:effectLst/>
                          <a:latin typeface="Candara" panose="020E0502030303020204" pitchFamily="34" charset="0"/>
                        </a:rPr>
                        <a:t>Network patterns</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kern="1200" dirty="0">
                        <a:solidFill>
                          <a:srgbClr val="000000"/>
                        </a:solidFill>
                        <a:effectLst/>
                        <a:latin typeface="Candara" panose="020E0502030303020204" pitchFamily="34" charset="0"/>
                        <a:ea typeface="+mn-ea"/>
                        <a:cs typeface="+mn-cs"/>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267978946"/>
                  </a:ext>
                </a:extLst>
              </a:tr>
              <a:tr h="203200">
                <a:tc>
                  <a:txBody>
                    <a:bodyPr/>
                    <a:lstStyle/>
                    <a:p>
                      <a:pPr algn="l" fontAlgn="b"/>
                      <a:r>
                        <a:rPr lang="en-US" sz="2400" b="0" i="0" u="none" strike="noStrike" dirty="0">
                          <a:solidFill>
                            <a:srgbClr val="000000"/>
                          </a:solidFill>
                          <a:effectLst/>
                          <a:latin typeface="Candara" panose="020E0502030303020204" pitchFamily="34" charset="0"/>
                        </a:rPr>
                        <a:t> Reciprocity</a:t>
                      </a:r>
                    </a:p>
                  </a:txBody>
                  <a:tcPr marL="85725" marR="9525" marT="9525" marB="0" anchor="b">
                    <a:lnL>
                      <a:noFill/>
                    </a:lnL>
                    <a:lnR>
                      <a:noFill/>
                    </a:lnR>
                    <a:lnT>
                      <a:noFill/>
                    </a:lnT>
                    <a:lnB w="12700" cap="flat" cmpd="sng" algn="ctr">
                      <a:no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rPr>
                        <a:t>0.045</a:t>
                      </a:r>
                    </a:p>
                  </a:txBody>
                  <a:tcPr marL="9525" marR="9525" marT="9525" marB="0" anchor="b">
                    <a:lnL>
                      <a:noFill/>
                    </a:lnL>
                    <a:lnR>
                      <a:noFill/>
                    </a:lnR>
                    <a:lnT>
                      <a:noFill/>
                    </a:lnT>
                    <a:lnB w="12700" cap="flat" cmpd="sng" algn="ctr">
                      <a:noFill/>
                      <a:prstDash val="solid"/>
                      <a:round/>
                      <a:headEnd type="none" w="med" len="med"/>
                      <a:tailEnd type="none" w="med" len="med"/>
                    </a:lnB>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a:noFill/>
                    </a:lnT>
                    <a:lnB w="12700" cap="flat" cmpd="sng" algn="ctr">
                      <a:no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rPr>
                        <a:t>0.002</a:t>
                      </a:r>
                    </a:p>
                  </a:txBody>
                  <a:tcPr marL="9525" marR="9525" marT="9525" marB="0" anchor="b">
                    <a:lnL>
                      <a:noFill/>
                    </a:lnL>
                    <a:lnR>
                      <a:noFill/>
                    </a:lnR>
                    <a:lnT>
                      <a:noFill/>
                    </a:lnT>
                    <a:lnB w="12700" cap="flat" cmpd="sng" algn="ctr">
                      <a:noFill/>
                      <a:prstDash val="solid"/>
                      <a:round/>
                      <a:headEnd type="none" w="med" len="med"/>
                      <a:tailEnd type="none" w="med" len="med"/>
                    </a:lnB>
                  </a:tcPr>
                </a:tc>
                <a:extLst>
                  <a:ext uri="{0D108BD9-81ED-4DB2-BD59-A6C34878D82A}">
                    <a16:rowId xmlns:a16="http://schemas.microsoft.com/office/drawing/2014/main" val="2825781981"/>
                  </a:ext>
                </a:extLst>
              </a:tr>
              <a:tr h="203200">
                <a:tc>
                  <a:txBody>
                    <a:bodyPr/>
                    <a:lstStyle/>
                    <a:p>
                      <a:pPr algn="l" fontAlgn="b"/>
                      <a:r>
                        <a:rPr lang="en-US" sz="2400" b="0" i="0" u="none" strike="noStrike" dirty="0">
                          <a:solidFill>
                            <a:srgbClr val="000000"/>
                          </a:solidFill>
                          <a:effectLst/>
                          <a:latin typeface="Candara" panose="020E0502030303020204" pitchFamily="34" charset="0"/>
                        </a:rPr>
                        <a:t> Log(past migrant flow)</a:t>
                      </a:r>
                    </a:p>
                  </a:txBody>
                  <a:tcPr marL="857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0.300</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&lt;0.001</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9553610"/>
                  </a:ext>
                </a:extLst>
              </a:tr>
              <a:tr h="203200">
                <a:tc>
                  <a:txBody>
                    <a:bodyPr/>
                    <a:lstStyle/>
                    <a:p>
                      <a:pPr algn="l" fontAlgn="b"/>
                      <a:r>
                        <a:rPr lang="en-US" altLang="zh-CN" sz="2400" b="0" i="0" u="none" strike="noStrike" dirty="0">
                          <a:solidFill>
                            <a:srgbClr val="000000"/>
                          </a:solidFill>
                          <a:effectLst/>
                          <a:latin typeface="Candara" panose="020E0502030303020204" pitchFamily="34" charset="0"/>
                        </a:rPr>
                        <a:t> Waypoint flow</a:t>
                      </a:r>
                      <a:endParaRPr lang="en-US" sz="2400" b="0" i="0" u="none" strike="noStrike" dirty="0">
                        <a:solidFill>
                          <a:srgbClr val="000000"/>
                        </a:solidFill>
                        <a:effectLst/>
                        <a:latin typeface="Candara" panose="020E0502030303020204" pitchFamily="34" charset="0"/>
                      </a:endParaRPr>
                    </a:p>
                  </a:txBody>
                  <a:tcPr marL="857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-0.015</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0.001</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1565341"/>
                  </a:ext>
                </a:extLst>
              </a:tr>
              <a:tr h="203200">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2400" b="0" i="1" u="none" strike="noStrike" dirty="0">
                          <a:solidFill>
                            <a:srgbClr val="000000"/>
                          </a:solidFill>
                          <a:effectLst/>
                          <a:latin typeface="Candara" panose="020E0502030303020204" pitchFamily="34" charset="0"/>
                        </a:rPr>
                        <a:t>Control Covariates</a:t>
                      </a:r>
                    </a:p>
                  </a:txBody>
                  <a:tcPr marL="857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7212848"/>
                  </a:ext>
                </a:extLst>
              </a:tr>
              <a:tr h="203200">
                <a:tc gridSpan="4">
                  <a:txBody>
                    <a:bodyPr/>
                    <a:lstStyle/>
                    <a:p>
                      <a:r>
                        <a:rPr lang="en-US" sz="2000" i="1" kern="1200" dirty="0">
                          <a:solidFill>
                            <a:schemeClr val="tx1"/>
                          </a:solidFill>
                          <a:effectLst/>
                          <a:latin typeface="Candara" panose="020E0502030303020204" pitchFamily="34" charset="0"/>
                          <a:ea typeface="+mn-ea"/>
                          <a:cs typeface="Times New Roman" panose="02020603050405020304" pitchFamily="18" charset="0"/>
                        </a:rPr>
                        <a:t>Note: </a:t>
                      </a:r>
                      <a:r>
                        <a:rPr lang="en-US" sz="2000" kern="1200" dirty="0">
                          <a:solidFill>
                            <a:schemeClr val="tx1"/>
                          </a:solidFill>
                          <a:effectLst/>
                          <a:latin typeface="Candara" panose="020E0502030303020204" pitchFamily="34" charset="0"/>
                          <a:ea typeface="+mn-ea"/>
                          <a:cs typeface="Times New Roman" panose="02020603050405020304" pitchFamily="18" charset="0"/>
                        </a:rPr>
                        <a:t>***</a:t>
                      </a:r>
                      <a:r>
                        <a:rPr lang="en-US" sz="2000" i="1" kern="1200" dirty="0">
                          <a:solidFill>
                            <a:schemeClr val="tx1"/>
                          </a:solidFill>
                          <a:effectLst/>
                          <a:latin typeface="Candara" panose="020E0502030303020204" pitchFamily="34" charset="0"/>
                          <a:ea typeface="+mn-ea"/>
                          <a:cs typeface="Times New Roman" panose="02020603050405020304" pitchFamily="18" charset="0"/>
                        </a:rPr>
                        <a:t>p </a:t>
                      </a:r>
                      <a:r>
                        <a:rPr lang="en-US" sz="2000" kern="1200" dirty="0">
                          <a:solidFill>
                            <a:schemeClr val="tx1"/>
                          </a:solidFill>
                          <a:effectLst/>
                          <a:latin typeface="Candara" panose="020E0502030303020204" pitchFamily="34" charset="0"/>
                          <a:ea typeface="+mn-ea"/>
                          <a:cs typeface="Times New Roman" panose="02020603050405020304" pitchFamily="18" charset="0"/>
                        </a:rPr>
                        <a:t>&lt; 0.001</a:t>
                      </a:r>
                      <a:endParaRPr lang="en-US" sz="2000" dirty="0">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en-CN"/>
                    </a:p>
                  </a:txBody>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7260761"/>
                  </a:ext>
                </a:extLst>
              </a:tr>
            </a:tbl>
          </a:graphicData>
        </a:graphic>
      </p:graphicFrame>
      <p:sp>
        <p:nvSpPr>
          <p:cNvPr id="6" name="TextBox 5">
            <a:extLst>
              <a:ext uri="{FF2B5EF4-FFF2-40B4-BE49-F238E27FC236}">
                <a16:creationId xmlns:a16="http://schemas.microsoft.com/office/drawing/2014/main" id="{09972C00-07CA-594D-9D6B-66FCADAE5BBA}"/>
              </a:ext>
            </a:extLst>
          </p:cNvPr>
          <p:cNvSpPr txBox="1"/>
          <p:nvPr/>
        </p:nvSpPr>
        <p:spPr>
          <a:xfrm>
            <a:off x="579863" y="4132984"/>
            <a:ext cx="7883913" cy="2246769"/>
          </a:xfrm>
          <a:prstGeom prst="rect">
            <a:avLst/>
          </a:prstGeom>
          <a:noFill/>
        </p:spPr>
        <p:txBody>
          <a:bodyPr wrap="square" rtlCol="0">
            <a:spAutoFit/>
          </a:bodyPr>
          <a:lstStyle/>
          <a:p>
            <a:pPr marL="342900" indent="-342900">
              <a:buFont typeface="Arial" panose="020B0604020202020204" pitchFamily="34" charset="0"/>
              <a:buChar char="•"/>
            </a:pPr>
            <a:r>
              <a:rPr lang="en-US" sz="2800" dirty="0">
                <a:latin typeface="Candara" panose="020E0502030303020204" pitchFamily="34" charset="0"/>
                <a:cs typeface="Arial" panose="020B0604020202020204" pitchFamily="34" charset="0"/>
              </a:rPr>
              <a:t>Significance of internal dynamics of the migration flow system </a:t>
            </a:r>
          </a:p>
          <a:p>
            <a:pPr marL="342900" indent="-342900">
              <a:buFont typeface="Arial" panose="020B0604020202020204" pitchFamily="34" charset="0"/>
              <a:buChar char="•"/>
            </a:pPr>
            <a:r>
              <a:rPr lang="en-US" sz="2800" dirty="0">
                <a:latin typeface="Candara" panose="020E0502030303020204" pitchFamily="34" charset="0"/>
                <a:cs typeface="Arial" panose="020B0604020202020204" pitchFamily="34" charset="0"/>
              </a:rPr>
              <a:t>Strong patterns of reciprocity and perpetuation</a:t>
            </a:r>
          </a:p>
          <a:p>
            <a:pPr marL="342900" indent="-342900">
              <a:buFont typeface="Arial" panose="020B0604020202020204" pitchFamily="34" charset="0"/>
              <a:buChar char="•"/>
            </a:pPr>
            <a:r>
              <a:rPr lang="en-US" sz="2800" dirty="0">
                <a:latin typeface="Candara" panose="020E0502030303020204" pitchFamily="34" charset="0"/>
                <a:cs typeface="Arial" panose="020B0604020202020204" pitchFamily="34" charset="0"/>
              </a:rPr>
              <a:t>A suppression of waypoint structure (implications on the scale of chain-like migration)</a:t>
            </a:r>
          </a:p>
        </p:txBody>
      </p:sp>
      <p:graphicFrame>
        <p:nvGraphicFramePr>
          <p:cNvPr id="3" name="Table 2">
            <a:extLst>
              <a:ext uri="{FF2B5EF4-FFF2-40B4-BE49-F238E27FC236}">
                <a16:creationId xmlns:a16="http://schemas.microsoft.com/office/drawing/2014/main" id="{35E37939-3C0E-3A43-206D-A7F30BBE1504}"/>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198222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7852-E084-354C-ACD0-8497A87C46F7}"/>
              </a:ext>
            </a:extLst>
          </p:cNvPr>
          <p:cNvSpPr>
            <a:spLocks noGrp="1"/>
          </p:cNvSpPr>
          <p:nvPr>
            <p:ph type="title"/>
          </p:nvPr>
        </p:nvSpPr>
        <p:spPr/>
        <p:txBody>
          <a:bodyPr/>
          <a:lstStyle/>
          <a:p>
            <a:r>
              <a:rPr lang="en-US" altLang="zh-CN" sz="3600" dirty="0"/>
              <a:t>Inter-county</a:t>
            </a:r>
            <a:r>
              <a:rPr lang="zh-CN" altLang="en-US" sz="3600" dirty="0"/>
              <a:t> </a:t>
            </a:r>
            <a:r>
              <a:rPr lang="en-US" altLang="zh-CN" sz="3600" dirty="0"/>
              <a:t>Migration</a:t>
            </a:r>
            <a:r>
              <a:rPr lang="zh-CN" altLang="en-US" sz="3600" dirty="0"/>
              <a:t> </a:t>
            </a:r>
            <a:r>
              <a:rPr lang="en-US" altLang="zh-CN" sz="3600" dirty="0"/>
              <a:t>Flows</a:t>
            </a:r>
            <a:r>
              <a:rPr lang="zh-CN" altLang="en-US" sz="3600" dirty="0"/>
              <a:t> </a:t>
            </a:r>
            <a:r>
              <a:rPr lang="en-US" altLang="zh-CN" sz="3600" dirty="0"/>
              <a:t>2011-15</a:t>
            </a:r>
            <a:endParaRPr lang="en-US" sz="3600" dirty="0"/>
          </a:p>
        </p:txBody>
      </p:sp>
      <p:sp>
        <p:nvSpPr>
          <p:cNvPr id="5" name="Slide Number Placeholder 4">
            <a:extLst>
              <a:ext uri="{FF2B5EF4-FFF2-40B4-BE49-F238E27FC236}">
                <a16:creationId xmlns:a16="http://schemas.microsoft.com/office/drawing/2014/main" id="{E8F7098B-D752-4548-BAC6-CED2DF3881C1}"/>
              </a:ext>
            </a:extLst>
          </p:cNvPr>
          <p:cNvSpPr>
            <a:spLocks noGrp="1"/>
          </p:cNvSpPr>
          <p:nvPr>
            <p:ph type="sldNum" sz="quarter" idx="12"/>
          </p:nvPr>
        </p:nvSpPr>
        <p:spPr/>
        <p:txBody>
          <a:bodyPr/>
          <a:lstStyle/>
          <a:p>
            <a:fld id="{C5EB5B64-243B-AC41-AF55-A7B0E9BF081F}" type="slidenum">
              <a:rPr lang="en-US" smtClean="0"/>
              <a:t>39</a:t>
            </a:fld>
            <a:endParaRPr lang="en-US"/>
          </a:p>
        </p:txBody>
      </p:sp>
      <p:graphicFrame>
        <p:nvGraphicFramePr>
          <p:cNvPr id="7" name="Table 6">
            <a:extLst>
              <a:ext uri="{FF2B5EF4-FFF2-40B4-BE49-F238E27FC236}">
                <a16:creationId xmlns:a16="http://schemas.microsoft.com/office/drawing/2014/main" id="{CD5AE38A-B4C4-384E-A53D-732F46F7E475}"/>
              </a:ext>
            </a:extLst>
          </p:cNvPr>
          <p:cNvGraphicFramePr>
            <a:graphicFrameLocks noGrp="1"/>
          </p:cNvGraphicFramePr>
          <p:nvPr/>
        </p:nvGraphicFramePr>
        <p:xfrm>
          <a:off x="457200" y="1123688"/>
          <a:ext cx="7732988" cy="4161663"/>
        </p:xfrm>
        <a:graphic>
          <a:graphicData uri="http://schemas.openxmlformats.org/drawingml/2006/table">
            <a:tbl>
              <a:tblPr/>
              <a:tblGrid>
                <a:gridCol w="4248615">
                  <a:extLst>
                    <a:ext uri="{9D8B030D-6E8A-4147-A177-3AD203B41FA5}">
                      <a16:colId xmlns:a16="http://schemas.microsoft.com/office/drawing/2014/main" val="3425473367"/>
                    </a:ext>
                  </a:extLst>
                </a:gridCol>
                <a:gridCol w="1418413">
                  <a:extLst>
                    <a:ext uri="{9D8B030D-6E8A-4147-A177-3AD203B41FA5}">
                      <a16:colId xmlns:a16="http://schemas.microsoft.com/office/drawing/2014/main" val="2815338745"/>
                    </a:ext>
                  </a:extLst>
                </a:gridCol>
                <a:gridCol w="850435">
                  <a:extLst>
                    <a:ext uri="{9D8B030D-6E8A-4147-A177-3AD203B41FA5}">
                      <a16:colId xmlns:a16="http://schemas.microsoft.com/office/drawing/2014/main" val="3849573310"/>
                    </a:ext>
                  </a:extLst>
                </a:gridCol>
                <a:gridCol w="1215525">
                  <a:extLst>
                    <a:ext uri="{9D8B030D-6E8A-4147-A177-3AD203B41FA5}">
                      <a16:colId xmlns:a16="http://schemas.microsoft.com/office/drawing/2014/main" val="64181057"/>
                    </a:ext>
                  </a:extLst>
                </a:gridCol>
              </a:tblGrid>
              <a:tr h="203200">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cs typeface="Times New Roman" panose="02020603050405020304" pitchFamily="18" charset="0"/>
                        </a:rPr>
                        <a:t>Estimate</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err="1">
                          <a:solidFill>
                            <a:srgbClr val="000000"/>
                          </a:solidFill>
                          <a:effectLst/>
                          <a:latin typeface="Candara" panose="020E0502030303020204" pitchFamily="34" charset="0"/>
                          <a:cs typeface="Times New Roman" panose="02020603050405020304" pitchFamily="18" charset="0"/>
                        </a:rPr>
                        <a:t>Std.Err</a:t>
                      </a:r>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5300919"/>
                  </a:ext>
                </a:extLst>
              </a:tr>
              <a:tr h="203200">
                <a:tc>
                  <a:txBody>
                    <a:bodyPr/>
                    <a:lstStyle/>
                    <a:p>
                      <a:pPr algn="l" fontAlgn="b"/>
                      <a:r>
                        <a:rPr lang="en-US" sz="2400" b="0" i="1" u="none" strike="noStrike" dirty="0">
                          <a:solidFill>
                            <a:srgbClr val="000000"/>
                          </a:solidFill>
                          <a:effectLst/>
                          <a:latin typeface="Candara" panose="020E0502030303020204" pitchFamily="34" charset="0"/>
                        </a:rPr>
                        <a:t>Demographics</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kern="1200" dirty="0">
                        <a:solidFill>
                          <a:srgbClr val="000000"/>
                        </a:solidFill>
                        <a:effectLst/>
                        <a:latin typeface="Candara" panose="020E0502030303020204" pitchFamily="34" charset="0"/>
                        <a:ea typeface="+mn-ea"/>
                        <a:cs typeface="+mn-cs"/>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267978946"/>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Destin.log</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(immigrant inflow)</a:t>
                      </a:r>
                    </a:p>
                  </a:txBody>
                  <a:tcPr marL="0" marR="0" marT="0" marB="0">
                    <a:lnL>
                      <a:noFill/>
                    </a:lnL>
                    <a:lnR>
                      <a:noFill/>
                    </a:lnR>
                    <a:lnT>
                      <a:noFill/>
                    </a:lnT>
                    <a:lnB w="12700" cap="flat" cmpd="sng" algn="ctr">
                      <a:no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rPr>
                        <a:t>0.056</a:t>
                      </a:r>
                    </a:p>
                  </a:txBody>
                  <a:tcPr marL="9525" marR="9525" marT="9525" marB="0" anchor="b">
                    <a:lnL>
                      <a:noFill/>
                    </a:lnL>
                    <a:lnR>
                      <a:noFill/>
                    </a:lnR>
                    <a:lnT>
                      <a:noFill/>
                    </a:lnT>
                    <a:lnB w="12700" cap="flat" cmpd="sng" algn="ctr">
                      <a:noFill/>
                      <a:prstDash val="solid"/>
                      <a:round/>
                      <a:headEnd type="none" w="med" len="med"/>
                      <a:tailEnd type="none" w="med" len="med"/>
                    </a:lnB>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a:noFill/>
                    </a:lnT>
                    <a:lnB w="12700" cap="flat" cmpd="sng" algn="ctr">
                      <a:no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rPr>
                        <a:t>0.001</a:t>
                      </a:r>
                    </a:p>
                  </a:txBody>
                  <a:tcPr marL="9525" marR="9525" marT="9525" marB="0" anchor="b">
                    <a:lnL>
                      <a:noFill/>
                    </a:lnL>
                    <a:lnR>
                      <a:noFill/>
                    </a:lnR>
                    <a:lnT>
                      <a:noFill/>
                    </a:lnT>
                    <a:lnB w="12700" cap="flat" cmpd="sng" algn="ctr">
                      <a:noFill/>
                      <a:prstDash val="solid"/>
                      <a:round/>
                      <a:headEnd type="none" w="med" len="med"/>
                      <a:tailEnd type="none" w="med" len="med"/>
                    </a:lnB>
                  </a:tcPr>
                </a:tc>
                <a:extLst>
                  <a:ext uri="{0D108BD9-81ED-4DB2-BD59-A6C34878D82A}">
                    <a16:rowId xmlns:a16="http://schemas.microsoft.com/office/drawing/2014/main" val="2825781981"/>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Origin.log</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(immigrant inflow)</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0.035</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0.001</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9553610"/>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Destin.log</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(population size)</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-0.015</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0.002</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1565341"/>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Origin.log</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(population size)</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5095"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0.351</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0.002</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7212848"/>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Destin.log</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(population density)</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5095"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0.373</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0.001</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9591003"/>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Origin.log</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(population density)</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493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-0.083</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0.001</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4364628"/>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Destin.PSR</a:t>
                      </a:r>
                      <a:endPar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493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-0.069</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0.001</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509453"/>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Origin.PSR</a:t>
                      </a:r>
                      <a:endPar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25095"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0.351</a:t>
                      </a:r>
                    </a:p>
                  </a:txBody>
                  <a:tcPr marL="0" marR="0" marT="0" marB="0">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0.001</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91690958"/>
                  </a:ext>
                </a:extLst>
              </a:tr>
              <a:tr h="203200">
                <a:tc gridSpan="4">
                  <a:txBody>
                    <a:bodyPr/>
                    <a:lstStyle/>
                    <a:p>
                      <a:r>
                        <a:rPr lang="en-US" sz="2400" i="1" kern="1200" dirty="0">
                          <a:solidFill>
                            <a:schemeClr val="tx1"/>
                          </a:solidFill>
                          <a:effectLst/>
                          <a:latin typeface="Candara" panose="020E0502030303020204" pitchFamily="34" charset="0"/>
                          <a:ea typeface="+mn-ea"/>
                          <a:cs typeface="Times New Roman" panose="02020603050405020304" pitchFamily="18" charset="0"/>
                        </a:rPr>
                        <a:t>Note: </a:t>
                      </a:r>
                      <a:r>
                        <a:rPr lang="en-US" sz="2400" kern="1200" dirty="0">
                          <a:solidFill>
                            <a:schemeClr val="tx1"/>
                          </a:solidFill>
                          <a:effectLst/>
                          <a:latin typeface="Candara" panose="020E0502030303020204" pitchFamily="34" charset="0"/>
                          <a:ea typeface="+mn-ea"/>
                          <a:cs typeface="Times New Roman" panose="02020603050405020304" pitchFamily="18" charset="0"/>
                        </a:rPr>
                        <a:t>***</a:t>
                      </a:r>
                      <a:r>
                        <a:rPr lang="en-US" sz="2400" i="1" kern="1200" dirty="0">
                          <a:solidFill>
                            <a:schemeClr val="tx1"/>
                          </a:solidFill>
                          <a:effectLst/>
                          <a:latin typeface="Candara" panose="020E0502030303020204" pitchFamily="34" charset="0"/>
                          <a:ea typeface="+mn-ea"/>
                          <a:cs typeface="Times New Roman" panose="02020603050405020304" pitchFamily="18" charset="0"/>
                        </a:rPr>
                        <a:t>p </a:t>
                      </a:r>
                      <a:r>
                        <a:rPr lang="en-US" sz="2400" kern="1200" dirty="0">
                          <a:solidFill>
                            <a:schemeClr val="tx1"/>
                          </a:solidFill>
                          <a:effectLst/>
                          <a:latin typeface="Candara" panose="020E0502030303020204" pitchFamily="34" charset="0"/>
                          <a:ea typeface="+mn-ea"/>
                          <a:cs typeface="Times New Roman" panose="02020603050405020304" pitchFamily="18" charset="0"/>
                        </a:rPr>
                        <a:t>&lt; 0.001</a:t>
                      </a:r>
                      <a:endParaRPr lang="en-US" sz="2400" dirty="0">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en-CN"/>
                    </a:p>
                  </a:txBody>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7260761"/>
                  </a:ext>
                </a:extLst>
              </a:tr>
            </a:tbl>
          </a:graphicData>
        </a:graphic>
      </p:graphicFrame>
      <p:graphicFrame>
        <p:nvGraphicFramePr>
          <p:cNvPr id="3" name="Table 2">
            <a:extLst>
              <a:ext uri="{FF2B5EF4-FFF2-40B4-BE49-F238E27FC236}">
                <a16:creationId xmlns:a16="http://schemas.microsoft.com/office/drawing/2014/main" id="{35E37939-3C0E-3A43-206D-A7F30BBE1504}"/>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80BD40D-2927-8A5E-1B06-D0F3F9D63D3A}"/>
                  </a:ext>
                </a:extLst>
              </p:cNvPr>
              <p:cNvSpPr txBox="1"/>
              <p:nvPr/>
            </p:nvSpPr>
            <p:spPr>
              <a:xfrm>
                <a:off x="457200" y="5397420"/>
                <a:ext cx="7551234" cy="8613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altLang="zh-CN" sz="2400" dirty="0" smtClean="0">
                          <a:latin typeface="Candara" panose="020E0502030303020204" pitchFamily="34" charset="0"/>
                          <a:cs typeface="Times New Roman" panose="02020603050405020304" pitchFamily="18" charset="0"/>
                        </a:rPr>
                        <m:t>PSR</m:t>
                      </m:r>
                      <m:r>
                        <m:rPr>
                          <m:nor/>
                        </m:rPr>
                        <a:rPr lang="zh-CN" altLang="en-US" sz="2400" dirty="0" smtClean="0">
                          <a:latin typeface="Candara" panose="020E0502030303020204" pitchFamily="34" charset="0"/>
                          <a:cs typeface="Times New Roman" panose="02020603050405020304" pitchFamily="18" charset="0"/>
                        </a:rPr>
                        <m:t> </m:t>
                      </m:r>
                      <m:r>
                        <m:rPr>
                          <m:nor/>
                        </m:rPr>
                        <a:rPr lang="en-US" altLang="zh-CN" sz="2400" dirty="0" smtClean="0">
                          <a:latin typeface="Candara" panose="020E0502030303020204" pitchFamily="34" charset="0"/>
                          <a:cs typeface="Times New Roman" panose="02020603050405020304" pitchFamily="18" charset="0"/>
                        </a:rPr>
                        <m:t>(</m:t>
                      </m:r>
                      <m:r>
                        <m:rPr>
                          <m:nor/>
                        </m:rPr>
                        <a:rPr lang="en-US" altLang="zh-CN" sz="2400" dirty="0" smtClean="0">
                          <a:latin typeface="Candara" panose="020E0502030303020204" pitchFamily="34" charset="0"/>
                          <a:cs typeface="Times New Roman" panose="02020603050405020304" pitchFamily="18" charset="0"/>
                        </a:rPr>
                        <m:t>potential</m:t>
                      </m:r>
                      <m:r>
                        <m:rPr>
                          <m:nor/>
                        </m:rPr>
                        <a:rPr lang="zh-CN" altLang="en-US" sz="2400" dirty="0" smtClean="0">
                          <a:latin typeface="Candara" panose="020E0502030303020204" pitchFamily="34" charset="0"/>
                          <a:cs typeface="Times New Roman" panose="02020603050405020304" pitchFamily="18" charset="0"/>
                        </a:rPr>
                        <m:t> </m:t>
                      </m:r>
                      <m:r>
                        <m:rPr>
                          <m:nor/>
                        </m:rPr>
                        <a:rPr lang="en-US" altLang="zh-CN" sz="2400" dirty="0" smtClean="0">
                          <a:latin typeface="Candara" panose="020E0502030303020204" pitchFamily="34" charset="0"/>
                          <a:cs typeface="Times New Roman" panose="02020603050405020304" pitchFamily="18" charset="0"/>
                        </a:rPr>
                        <m:t>support</m:t>
                      </m:r>
                      <m:r>
                        <m:rPr>
                          <m:nor/>
                        </m:rPr>
                        <a:rPr lang="zh-CN" altLang="en-US" sz="2400" dirty="0" smtClean="0">
                          <a:latin typeface="Candara" panose="020E0502030303020204" pitchFamily="34" charset="0"/>
                          <a:cs typeface="Times New Roman" panose="02020603050405020304" pitchFamily="18" charset="0"/>
                        </a:rPr>
                        <m:t> </m:t>
                      </m:r>
                      <m:r>
                        <m:rPr>
                          <m:nor/>
                        </m:rPr>
                        <a:rPr lang="en-US" altLang="zh-CN" sz="2400" dirty="0" smtClean="0">
                          <a:latin typeface="Candara" panose="020E0502030303020204" pitchFamily="34" charset="0"/>
                          <a:cs typeface="Times New Roman" panose="02020603050405020304" pitchFamily="18" charset="0"/>
                        </a:rPr>
                        <m:t>ratio</m:t>
                      </m:r>
                      <m:r>
                        <m:rPr>
                          <m:nor/>
                        </m:rPr>
                        <a:rPr lang="en-US" altLang="zh-CN" sz="2400" dirty="0" smtClean="0">
                          <a:latin typeface="Candara" panose="020E0502030303020204" pitchFamily="34" charset="0"/>
                          <a:cs typeface="Times New Roman" panose="02020603050405020304" pitchFamily="18" charset="0"/>
                        </a:rPr>
                        <m:t>)=</m:t>
                      </m:r>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𝑃𝑜𝑝𝑢𝑙𝑎𝑡𝑖𝑜𝑛</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𝑎𝑔𝑒</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15~64)</m:t>
                          </m:r>
                        </m:num>
                        <m:den>
                          <m:r>
                            <a:rPr lang="en-US" altLang="zh-CN" sz="2400" b="0" i="1" smtClean="0">
                              <a:latin typeface="Cambria Math" panose="02040503050406030204" pitchFamily="18" charset="0"/>
                            </a:rPr>
                            <m:t>𝑃𝑜𝑝𝑢𝑙𝑎𝑡𝑖𝑜𝑛</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𝑎𝑔𝑒</m:t>
                          </m:r>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65+)</m:t>
                          </m:r>
                        </m:den>
                      </m:f>
                    </m:oMath>
                  </m:oMathPara>
                </a14:m>
                <a:endParaRPr lang="en-US" sz="2400" dirty="0">
                  <a:latin typeface="Candara" panose="020E0502030303020204" pitchFamily="34"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980BD40D-2927-8A5E-1B06-D0F3F9D63D3A}"/>
                  </a:ext>
                </a:extLst>
              </p:cNvPr>
              <p:cNvSpPr txBox="1">
                <a:spLocks noRot="1" noChangeAspect="1" noMove="1" noResize="1" noEditPoints="1" noAdjustHandles="1" noChangeArrowheads="1" noChangeShapeType="1" noTextEdit="1"/>
              </p:cNvSpPr>
              <p:nvPr/>
            </p:nvSpPr>
            <p:spPr>
              <a:xfrm>
                <a:off x="457200" y="5397420"/>
                <a:ext cx="7551234" cy="861326"/>
              </a:xfrm>
              <a:prstGeom prst="rect">
                <a:avLst/>
              </a:prstGeom>
              <a:blipFill>
                <a:blip r:embed="rId3"/>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3311352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3A03FD7-C585-7CC5-A56D-63586B5B3A0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524F047-77AC-EAD7-8539-983B04CB01BE}"/>
              </a:ext>
            </a:extLst>
          </p:cNvPr>
          <p:cNvSpPr>
            <a:spLocks noGrp="1"/>
          </p:cNvSpPr>
          <p:nvPr>
            <p:ph type="sldNum" sz="quarter" idx="12"/>
          </p:nvPr>
        </p:nvSpPr>
        <p:spPr/>
        <p:txBody>
          <a:bodyPr/>
          <a:lstStyle/>
          <a:p>
            <a:fld id="{C5EB5B64-243B-AC41-AF55-A7B0E9BF081F}" type="slidenum">
              <a:rPr lang="en-US" smtClean="0"/>
              <a:pPr/>
              <a:t>4</a:t>
            </a:fld>
            <a:endParaRPr lang="en-US" dirty="0"/>
          </a:p>
        </p:txBody>
      </p:sp>
      <p:sp>
        <p:nvSpPr>
          <p:cNvPr id="15" name="TextBox 14">
            <a:extLst>
              <a:ext uri="{FF2B5EF4-FFF2-40B4-BE49-F238E27FC236}">
                <a16:creationId xmlns:a16="http://schemas.microsoft.com/office/drawing/2014/main" id="{839CA858-C72D-0A5A-6B02-C575D8260B74}"/>
              </a:ext>
            </a:extLst>
          </p:cNvPr>
          <p:cNvSpPr txBox="1"/>
          <p:nvPr/>
        </p:nvSpPr>
        <p:spPr>
          <a:xfrm>
            <a:off x="290143" y="451344"/>
            <a:ext cx="8563713" cy="538609"/>
          </a:xfrm>
          <a:prstGeom prst="rect">
            <a:avLst/>
          </a:prstGeom>
          <a:noFill/>
        </p:spPr>
        <p:txBody>
          <a:bodyPr wrap="square" rtlCol="0">
            <a:spAutoFit/>
          </a:bodyPr>
          <a:lstStyle/>
          <a:p>
            <a:r>
              <a:rPr lang="en-US" sz="2900" b="1" dirty="0">
                <a:solidFill>
                  <a:schemeClr val="tx1">
                    <a:lumMod val="75000"/>
                    <a:lumOff val="25000"/>
                  </a:schemeClr>
                </a:solidFill>
              </a:rPr>
              <a:t>“Is California losing population to other U.S. states?”</a:t>
            </a:r>
          </a:p>
        </p:txBody>
      </p:sp>
      <p:sp>
        <p:nvSpPr>
          <p:cNvPr id="17" name="TextBox 16">
            <a:extLst>
              <a:ext uri="{FF2B5EF4-FFF2-40B4-BE49-F238E27FC236}">
                <a16:creationId xmlns:a16="http://schemas.microsoft.com/office/drawing/2014/main" id="{77975C7F-4675-80CD-B615-68A1602C830C}"/>
              </a:ext>
            </a:extLst>
          </p:cNvPr>
          <p:cNvSpPr txBox="1"/>
          <p:nvPr/>
        </p:nvSpPr>
        <p:spPr>
          <a:xfrm>
            <a:off x="2390041" y="1432986"/>
            <a:ext cx="5116623" cy="800219"/>
          </a:xfrm>
          <a:prstGeom prst="rect">
            <a:avLst/>
          </a:prstGeom>
          <a:noFill/>
        </p:spPr>
        <p:txBody>
          <a:bodyPr wrap="square">
            <a:spAutoFit/>
          </a:bodyPr>
          <a:lstStyle/>
          <a:p>
            <a:r>
              <a:rPr lang="en-US" sz="2300" b="1" dirty="0">
                <a:solidFill>
                  <a:schemeClr val="tx1">
                    <a:lumMod val="75000"/>
                    <a:lumOff val="25000"/>
                  </a:schemeClr>
                </a:solidFill>
              </a:rPr>
              <a:t>“How has international visa-waiver policy networks evolved?”</a:t>
            </a:r>
          </a:p>
        </p:txBody>
      </p:sp>
      <p:sp>
        <p:nvSpPr>
          <p:cNvPr id="19" name="TextBox 18">
            <a:extLst>
              <a:ext uri="{FF2B5EF4-FFF2-40B4-BE49-F238E27FC236}">
                <a16:creationId xmlns:a16="http://schemas.microsoft.com/office/drawing/2014/main" id="{CD6119D1-FDB3-C4D1-03C4-7F5D9A44664D}"/>
              </a:ext>
            </a:extLst>
          </p:cNvPr>
          <p:cNvSpPr txBox="1"/>
          <p:nvPr/>
        </p:nvSpPr>
        <p:spPr>
          <a:xfrm>
            <a:off x="410808" y="2537948"/>
            <a:ext cx="5181600" cy="954107"/>
          </a:xfrm>
          <a:prstGeom prst="rect">
            <a:avLst/>
          </a:prstGeom>
          <a:noFill/>
        </p:spPr>
        <p:txBody>
          <a:bodyPr wrap="square">
            <a:spAutoFit/>
          </a:bodyPr>
          <a:lstStyle/>
          <a:p>
            <a:r>
              <a:rPr lang="en-US" sz="2800" b="1" dirty="0">
                <a:solidFill>
                  <a:schemeClr val="tx1">
                    <a:lumMod val="75000"/>
                    <a:lumOff val="25000"/>
                  </a:schemeClr>
                </a:solidFill>
              </a:rPr>
              <a:t>“What explains racial disparity in COVID infection risks?” </a:t>
            </a:r>
          </a:p>
        </p:txBody>
      </p:sp>
      <p:sp>
        <p:nvSpPr>
          <p:cNvPr id="20" name="TextBox 19">
            <a:extLst>
              <a:ext uri="{FF2B5EF4-FFF2-40B4-BE49-F238E27FC236}">
                <a16:creationId xmlns:a16="http://schemas.microsoft.com/office/drawing/2014/main" id="{A4715ADE-C77B-6121-1958-78875461588E}"/>
              </a:ext>
            </a:extLst>
          </p:cNvPr>
          <p:cNvSpPr txBox="1"/>
          <p:nvPr/>
        </p:nvSpPr>
        <p:spPr>
          <a:xfrm>
            <a:off x="3833447" y="3635002"/>
            <a:ext cx="5310553" cy="830997"/>
          </a:xfrm>
          <a:prstGeom prst="rect">
            <a:avLst/>
          </a:prstGeom>
          <a:noFill/>
        </p:spPr>
        <p:txBody>
          <a:bodyPr wrap="square">
            <a:spAutoFit/>
          </a:bodyPr>
          <a:lstStyle/>
          <a:p>
            <a:r>
              <a:rPr lang="en-US" sz="2400" b="1" dirty="0">
                <a:solidFill>
                  <a:schemeClr val="tx1">
                    <a:lumMod val="75000"/>
                    <a:lumOff val="25000"/>
                  </a:schemeClr>
                </a:solidFill>
              </a:rPr>
              <a:t>“How to model the strength of social ties?” </a:t>
            </a:r>
          </a:p>
        </p:txBody>
      </p:sp>
      <p:sp>
        <p:nvSpPr>
          <p:cNvPr id="21" name="TextBox 20">
            <a:extLst>
              <a:ext uri="{FF2B5EF4-FFF2-40B4-BE49-F238E27FC236}">
                <a16:creationId xmlns:a16="http://schemas.microsoft.com/office/drawing/2014/main" id="{AE3E5AD8-1F9A-B2AB-C6D9-CF7C0F296CDF}"/>
              </a:ext>
            </a:extLst>
          </p:cNvPr>
          <p:cNvSpPr txBox="1"/>
          <p:nvPr/>
        </p:nvSpPr>
        <p:spPr>
          <a:xfrm>
            <a:off x="2198969" y="4770349"/>
            <a:ext cx="5004291" cy="1200329"/>
          </a:xfrm>
          <a:prstGeom prst="rect">
            <a:avLst/>
          </a:prstGeom>
          <a:noFill/>
        </p:spPr>
        <p:txBody>
          <a:bodyPr wrap="square" rtlCol="0">
            <a:spAutoFit/>
          </a:bodyPr>
          <a:lstStyle/>
          <a:p>
            <a:r>
              <a:rPr lang="en-US" sz="3600" b="1" dirty="0">
                <a:solidFill>
                  <a:schemeClr val="tx2"/>
                </a:solidFill>
              </a:rPr>
              <a:t>“Americans today are not migrating. Why?”</a:t>
            </a:r>
          </a:p>
        </p:txBody>
      </p:sp>
      <p:cxnSp>
        <p:nvCxnSpPr>
          <p:cNvPr id="24" name="Straight Connector 23">
            <a:extLst>
              <a:ext uri="{FF2B5EF4-FFF2-40B4-BE49-F238E27FC236}">
                <a16:creationId xmlns:a16="http://schemas.microsoft.com/office/drawing/2014/main" id="{464C43F4-C77C-65CE-C269-445FFE0E8682}"/>
              </a:ext>
            </a:extLst>
          </p:cNvPr>
          <p:cNvCxnSpPr/>
          <p:nvPr/>
        </p:nvCxnSpPr>
        <p:spPr>
          <a:xfrm>
            <a:off x="3830659" y="3719609"/>
            <a:ext cx="0" cy="738553"/>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BFBB347F-1A8B-F0C8-AB0F-2A834072B159}"/>
              </a:ext>
            </a:extLst>
          </p:cNvPr>
          <p:cNvCxnSpPr>
            <a:cxnSpLocks/>
          </p:cNvCxnSpPr>
          <p:nvPr/>
        </p:nvCxnSpPr>
        <p:spPr>
          <a:xfrm>
            <a:off x="1834090" y="4900124"/>
            <a:ext cx="0" cy="940777"/>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1CF06F90-9026-20B4-D2CC-46A95DD8A694}"/>
              </a:ext>
            </a:extLst>
          </p:cNvPr>
          <p:cNvCxnSpPr>
            <a:cxnSpLocks/>
          </p:cNvCxnSpPr>
          <p:nvPr/>
        </p:nvCxnSpPr>
        <p:spPr>
          <a:xfrm>
            <a:off x="410808" y="2589981"/>
            <a:ext cx="0" cy="83901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3C460B0-88E6-E176-BB66-59E7F5432D74}"/>
              </a:ext>
            </a:extLst>
          </p:cNvPr>
          <p:cNvCxnSpPr>
            <a:cxnSpLocks/>
          </p:cNvCxnSpPr>
          <p:nvPr/>
        </p:nvCxnSpPr>
        <p:spPr>
          <a:xfrm>
            <a:off x="2385180" y="1502767"/>
            <a:ext cx="0" cy="660655"/>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0FA1168-CC78-0795-8240-811150EEE1BB}"/>
              </a:ext>
            </a:extLst>
          </p:cNvPr>
          <p:cNvCxnSpPr>
            <a:cxnSpLocks/>
          </p:cNvCxnSpPr>
          <p:nvPr/>
        </p:nvCxnSpPr>
        <p:spPr>
          <a:xfrm>
            <a:off x="290144" y="527538"/>
            <a:ext cx="0" cy="39909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158CD222-98EF-7748-E6D6-3FF18F070C54}"/>
              </a:ext>
            </a:extLst>
          </p:cNvPr>
          <p:cNvCxnSpPr>
            <a:cxnSpLocks/>
          </p:cNvCxnSpPr>
          <p:nvPr/>
        </p:nvCxnSpPr>
        <p:spPr>
          <a:xfrm>
            <a:off x="6913114" y="4900124"/>
            <a:ext cx="0" cy="940777"/>
          </a:xfrm>
          <a:prstGeom prst="line">
            <a:avLst/>
          </a:prstGeom>
          <a:ln w="285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883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anim calcmode="lin" valueType="num">
                                      <p:cBhvr>
                                        <p:cTn id="32" dur="500" fill="hold"/>
                                        <p:tgtEl>
                                          <p:spTgt spid="21"/>
                                        </p:tgtEl>
                                        <p:attrNameLst>
                                          <p:attrName>ppt_x</p:attrName>
                                        </p:attrNameLst>
                                      </p:cBhvr>
                                      <p:tavLst>
                                        <p:tav tm="0">
                                          <p:val>
                                            <p:strVal val="#ppt_x"/>
                                          </p:val>
                                        </p:tav>
                                        <p:tav tm="100000">
                                          <p:val>
                                            <p:strVal val="#ppt_x"/>
                                          </p:val>
                                        </p:tav>
                                      </p:tavLst>
                                    </p:anim>
                                    <p:anim calcmode="lin" valueType="num">
                                      <p:cBhvr>
                                        <p:cTn id="33" dur="450" decel="100000" fill="hold"/>
                                        <p:tgtEl>
                                          <p:spTgt spid="21"/>
                                        </p:tgtEl>
                                        <p:attrNameLst>
                                          <p:attrName>ppt_y</p:attrName>
                                        </p:attrNameLst>
                                      </p:cBhvr>
                                      <p:tavLst>
                                        <p:tav tm="0">
                                          <p:val>
                                            <p:strVal val="#ppt_y+1"/>
                                          </p:val>
                                        </p:tav>
                                        <p:tav tm="100000">
                                          <p:val>
                                            <p:strVal val="#ppt_y-.03"/>
                                          </p:val>
                                        </p:tav>
                                      </p:tavLst>
                                    </p:anim>
                                    <p:anim calcmode="lin" valueType="num">
                                      <p:cBhvr>
                                        <p:cTn id="34" dur="50" accel="100000" fill="hold">
                                          <p:stCondLst>
                                            <p:cond delay="450"/>
                                          </p:stCondLst>
                                        </p:cTn>
                                        <p:tgtEl>
                                          <p:spTgt spid="21"/>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anim calcmode="lin" valueType="num">
                                      <p:cBhvr>
                                        <p:cTn id="38" dur="500" fill="hold"/>
                                        <p:tgtEl>
                                          <p:spTgt spid="25"/>
                                        </p:tgtEl>
                                        <p:attrNameLst>
                                          <p:attrName>ppt_x</p:attrName>
                                        </p:attrNameLst>
                                      </p:cBhvr>
                                      <p:tavLst>
                                        <p:tav tm="0">
                                          <p:val>
                                            <p:strVal val="#ppt_x"/>
                                          </p:val>
                                        </p:tav>
                                        <p:tav tm="100000">
                                          <p:val>
                                            <p:strVal val="#ppt_x"/>
                                          </p:val>
                                        </p:tav>
                                      </p:tavLst>
                                    </p:anim>
                                    <p:anim calcmode="lin" valueType="num">
                                      <p:cBhvr>
                                        <p:cTn id="39" dur="450" decel="100000" fill="hold"/>
                                        <p:tgtEl>
                                          <p:spTgt spid="25"/>
                                        </p:tgtEl>
                                        <p:attrNameLst>
                                          <p:attrName>ppt_y</p:attrName>
                                        </p:attrNameLst>
                                      </p:cBhvr>
                                      <p:tavLst>
                                        <p:tav tm="0">
                                          <p:val>
                                            <p:strVal val="#ppt_y+1"/>
                                          </p:val>
                                        </p:tav>
                                        <p:tav tm="100000">
                                          <p:val>
                                            <p:strVal val="#ppt_y-.03"/>
                                          </p:val>
                                        </p:tav>
                                      </p:tavLst>
                                    </p:anim>
                                    <p:anim calcmode="lin" valueType="num">
                                      <p:cBhvr>
                                        <p:cTn id="40" dur="50" accel="100000" fill="hold">
                                          <p:stCondLst>
                                            <p:cond delay="450"/>
                                          </p:stCondLst>
                                        </p:cTn>
                                        <p:tgtEl>
                                          <p:spTgt spid="25"/>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anim calcmode="lin" valueType="num">
                                      <p:cBhvr>
                                        <p:cTn id="44" dur="500" fill="hold"/>
                                        <p:tgtEl>
                                          <p:spTgt spid="35"/>
                                        </p:tgtEl>
                                        <p:attrNameLst>
                                          <p:attrName>ppt_x</p:attrName>
                                        </p:attrNameLst>
                                      </p:cBhvr>
                                      <p:tavLst>
                                        <p:tav tm="0">
                                          <p:val>
                                            <p:strVal val="#ppt_x"/>
                                          </p:val>
                                        </p:tav>
                                        <p:tav tm="100000">
                                          <p:val>
                                            <p:strVal val="#ppt_x"/>
                                          </p:val>
                                        </p:tav>
                                      </p:tavLst>
                                    </p:anim>
                                    <p:anim calcmode="lin" valueType="num">
                                      <p:cBhvr>
                                        <p:cTn id="45" dur="450" decel="100000" fill="hold"/>
                                        <p:tgtEl>
                                          <p:spTgt spid="35"/>
                                        </p:tgtEl>
                                        <p:attrNameLst>
                                          <p:attrName>ppt_y</p:attrName>
                                        </p:attrNameLst>
                                      </p:cBhvr>
                                      <p:tavLst>
                                        <p:tav tm="0">
                                          <p:val>
                                            <p:strVal val="#ppt_y+1"/>
                                          </p:val>
                                        </p:tav>
                                        <p:tav tm="100000">
                                          <p:val>
                                            <p:strVal val="#ppt_y-.03"/>
                                          </p:val>
                                        </p:tav>
                                      </p:tavLst>
                                    </p:anim>
                                    <p:anim calcmode="lin" valueType="num">
                                      <p:cBhvr>
                                        <p:cTn id="46" dur="50" accel="100000" fill="hold">
                                          <p:stCondLst>
                                            <p:cond delay="450"/>
                                          </p:stCondLst>
                                        </p:cTn>
                                        <p:tgtEl>
                                          <p:spTgt spid="3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20" grpId="0"/>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7852-E084-354C-ACD0-8497A87C46F7}"/>
              </a:ext>
            </a:extLst>
          </p:cNvPr>
          <p:cNvSpPr>
            <a:spLocks noGrp="1"/>
          </p:cNvSpPr>
          <p:nvPr>
            <p:ph type="title"/>
          </p:nvPr>
        </p:nvSpPr>
        <p:spPr/>
        <p:txBody>
          <a:bodyPr/>
          <a:lstStyle/>
          <a:p>
            <a:r>
              <a:rPr lang="en-US" altLang="zh-CN" sz="3600" dirty="0"/>
              <a:t>Inter-county</a:t>
            </a:r>
            <a:r>
              <a:rPr lang="zh-CN" altLang="en-US" sz="3600" dirty="0"/>
              <a:t> </a:t>
            </a:r>
            <a:r>
              <a:rPr lang="en-US" altLang="zh-CN" sz="3600" dirty="0"/>
              <a:t>Migration</a:t>
            </a:r>
            <a:r>
              <a:rPr lang="zh-CN" altLang="en-US" sz="3600" dirty="0"/>
              <a:t> </a:t>
            </a:r>
            <a:r>
              <a:rPr lang="en-US" altLang="zh-CN" sz="3600" dirty="0"/>
              <a:t>Flows</a:t>
            </a:r>
            <a:r>
              <a:rPr lang="zh-CN" altLang="en-US" sz="3600" dirty="0"/>
              <a:t> </a:t>
            </a:r>
            <a:r>
              <a:rPr lang="en-US" altLang="zh-CN" sz="3600" dirty="0"/>
              <a:t>2011-15</a:t>
            </a:r>
            <a:endParaRPr lang="en-US" sz="3600" dirty="0"/>
          </a:p>
        </p:txBody>
      </p:sp>
      <p:sp>
        <p:nvSpPr>
          <p:cNvPr id="5" name="Slide Number Placeholder 4">
            <a:extLst>
              <a:ext uri="{FF2B5EF4-FFF2-40B4-BE49-F238E27FC236}">
                <a16:creationId xmlns:a16="http://schemas.microsoft.com/office/drawing/2014/main" id="{E8F7098B-D752-4548-BAC6-CED2DF3881C1}"/>
              </a:ext>
            </a:extLst>
          </p:cNvPr>
          <p:cNvSpPr>
            <a:spLocks noGrp="1"/>
          </p:cNvSpPr>
          <p:nvPr>
            <p:ph type="sldNum" sz="quarter" idx="12"/>
          </p:nvPr>
        </p:nvSpPr>
        <p:spPr/>
        <p:txBody>
          <a:bodyPr/>
          <a:lstStyle/>
          <a:p>
            <a:fld id="{C5EB5B64-243B-AC41-AF55-A7B0E9BF081F}" type="slidenum">
              <a:rPr lang="en-US" smtClean="0"/>
              <a:t>40</a:t>
            </a:fld>
            <a:endParaRPr lang="en-US"/>
          </a:p>
        </p:txBody>
      </p:sp>
      <p:graphicFrame>
        <p:nvGraphicFramePr>
          <p:cNvPr id="7" name="Table 6">
            <a:extLst>
              <a:ext uri="{FF2B5EF4-FFF2-40B4-BE49-F238E27FC236}">
                <a16:creationId xmlns:a16="http://schemas.microsoft.com/office/drawing/2014/main" id="{CD5AE38A-B4C4-384E-A53D-732F46F7E475}"/>
              </a:ext>
            </a:extLst>
          </p:cNvPr>
          <p:cNvGraphicFramePr>
            <a:graphicFrameLocks noGrp="1"/>
          </p:cNvGraphicFramePr>
          <p:nvPr/>
        </p:nvGraphicFramePr>
        <p:xfrm>
          <a:off x="524107" y="1348168"/>
          <a:ext cx="7732988" cy="4161663"/>
        </p:xfrm>
        <a:graphic>
          <a:graphicData uri="http://schemas.openxmlformats.org/drawingml/2006/table">
            <a:tbl>
              <a:tblPr/>
              <a:tblGrid>
                <a:gridCol w="4248615">
                  <a:extLst>
                    <a:ext uri="{9D8B030D-6E8A-4147-A177-3AD203B41FA5}">
                      <a16:colId xmlns:a16="http://schemas.microsoft.com/office/drawing/2014/main" val="3425473367"/>
                    </a:ext>
                  </a:extLst>
                </a:gridCol>
                <a:gridCol w="1418413">
                  <a:extLst>
                    <a:ext uri="{9D8B030D-6E8A-4147-A177-3AD203B41FA5}">
                      <a16:colId xmlns:a16="http://schemas.microsoft.com/office/drawing/2014/main" val="2815338745"/>
                    </a:ext>
                  </a:extLst>
                </a:gridCol>
                <a:gridCol w="850435">
                  <a:extLst>
                    <a:ext uri="{9D8B030D-6E8A-4147-A177-3AD203B41FA5}">
                      <a16:colId xmlns:a16="http://schemas.microsoft.com/office/drawing/2014/main" val="3849573310"/>
                    </a:ext>
                  </a:extLst>
                </a:gridCol>
                <a:gridCol w="1215525">
                  <a:extLst>
                    <a:ext uri="{9D8B030D-6E8A-4147-A177-3AD203B41FA5}">
                      <a16:colId xmlns:a16="http://schemas.microsoft.com/office/drawing/2014/main" val="64181057"/>
                    </a:ext>
                  </a:extLst>
                </a:gridCol>
              </a:tblGrid>
              <a:tr h="203200">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cs typeface="Times New Roman" panose="02020603050405020304" pitchFamily="18" charset="0"/>
                        </a:rPr>
                        <a:t>Estimate</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err="1">
                          <a:solidFill>
                            <a:srgbClr val="000000"/>
                          </a:solidFill>
                          <a:effectLst/>
                          <a:latin typeface="Candara" panose="020E0502030303020204" pitchFamily="34" charset="0"/>
                          <a:cs typeface="Times New Roman" panose="02020603050405020304" pitchFamily="18" charset="0"/>
                        </a:rPr>
                        <a:t>Std.Err</a:t>
                      </a:r>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5300919"/>
                  </a:ext>
                </a:extLst>
              </a:tr>
              <a:tr h="203200">
                <a:tc>
                  <a:txBody>
                    <a:bodyPr/>
                    <a:lstStyle/>
                    <a:p>
                      <a:pPr algn="l" fontAlgn="b"/>
                      <a:r>
                        <a:rPr lang="en-US" sz="2400" b="0" i="1" u="none" strike="noStrike" dirty="0">
                          <a:solidFill>
                            <a:srgbClr val="000000"/>
                          </a:solidFill>
                          <a:effectLst/>
                          <a:latin typeface="Candara" panose="020E0502030303020204" pitchFamily="34" charset="0"/>
                        </a:rPr>
                        <a:t>Origin racial demographics</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kern="1200" dirty="0">
                        <a:solidFill>
                          <a:srgbClr val="000000"/>
                        </a:solidFill>
                        <a:effectLst/>
                        <a:latin typeface="Candara" panose="020E0502030303020204" pitchFamily="34" charset="0"/>
                        <a:ea typeface="+mn-ea"/>
                        <a:cs typeface="+mn-cs"/>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267978946"/>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Origin.P</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(White)</a:t>
                      </a:r>
                    </a:p>
                  </a:txBody>
                  <a:tcPr marL="0" marR="0" marT="0" marB="0">
                    <a:lnL>
                      <a:noFill/>
                    </a:lnL>
                    <a:lnR>
                      <a:noFill/>
                    </a:lnR>
                    <a:lnT>
                      <a:noFill/>
                    </a:lnT>
                    <a:lnB w="12700" cap="flat" cmpd="sng" algn="ctr">
                      <a:noFill/>
                      <a:prstDash val="solid"/>
                      <a:round/>
                      <a:headEnd type="none" w="med" len="med"/>
                      <a:tailEnd type="none" w="med" len="med"/>
                    </a:lnB>
                  </a:tcPr>
                </a:tc>
                <a:tc gridSpan="3">
                  <a:txBody>
                    <a:bodyPr/>
                    <a:lstStyle/>
                    <a:p>
                      <a:pPr algn="ctr" fontAlgn="b"/>
                      <a:r>
                        <a:rPr lang="en-US" sz="2400" b="0" i="0" u="none" strike="noStrike" dirty="0">
                          <a:solidFill>
                            <a:srgbClr val="000000"/>
                          </a:solidFill>
                          <a:effectLst/>
                          <a:latin typeface="Candara" panose="020E0502030303020204" pitchFamily="34" charset="0"/>
                        </a:rPr>
                        <a:t>(reference group)</a:t>
                      </a:r>
                    </a:p>
                  </a:txBody>
                  <a:tcPr marL="9525" marR="9525" marT="9525" marB="0" anchor="b">
                    <a:lnL>
                      <a:noFill/>
                    </a:lnL>
                    <a:lnR>
                      <a:noFill/>
                    </a:lnR>
                    <a:lnT>
                      <a:noFill/>
                    </a:lnT>
                    <a:lnB w="12700" cap="flat" cmpd="sng" algn="ctr">
                      <a:noFill/>
                      <a:prstDash val="solid"/>
                      <a:round/>
                      <a:headEnd type="none" w="med" len="med"/>
                      <a:tailEnd type="none" w="med" len="med"/>
                    </a:lnB>
                  </a:tcPr>
                </a:tc>
                <a:tc hMerge="1">
                  <a:txBody>
                    <a:bodyPr/>
                    <a:lstStyle/>
                    <a:p>
                      <a:pPr marL="0" algn="l" defTabSz="457200" rtl="0" eaLnBrk="1" fontAlgn="b" latinLnBrk="0" hangingPunct="1"/>
                      <a:endParaRPr lang="en-US" sz="2400" b="0" i="0" u="none" strike="noStrike" kern="1200" dirty="0">
                        <a:solidFill>
                          <a:srgbClr val="000000"/>
                        </a:solidFill>
                        <a:effectLst/>
                        <a:latin typeface="Candara" panose="020E0502030303020204" pitchFamily="34" charset="0"/>
                        <a:ea typeface="+mn-ea"/>
                        <a:cs typeface="+mn-cs"/>
                      </a:endParaRPr>
                    </a:p>
                  </a:txBody>
                  <a:tcPr marL="9525" marR="9525" marT="9525" marB="0" anchor="b">
                    <a:lnL>
                      <a:noFill/>
                    </a:lnL>
                    <a:lnR>
                      <a:noFill/>
                    </a:lnR>
                    <a:lnT>
                      <a:noFill/>
                    </a:lnT>
                    <a:lnB w="12700" cap="flat" cmpd="sng" algn="ctr">
                      <a:noFill/>
                      <a:prstDash val="solid"/>
                      <a:round/>
                      <a:headEnd type="none" w="med" len="med"/>
                      <a:tailEnd type="none" w="med" len="med"/>
                    </a:lnB>
                  </a:tcPr>
                </a:tc>
                <a:tc hMerge="1">
                  <a:txBody>
                    <a:bodyPr/>
                    <a:lstStyle/>
                    <a:p>
                      <a:pPr algn="r"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a:noFill/>
                    </a:lnT>
                    <a:lnB w="12700" cap="flat" cmpd="sng" algn="ctr">
                      <a:noFill/>
                      <a:prstDash val="solid"/>
                      <a:round/>
                      <a:headEnd type="none" w="med" len="med"/>
                      <a:tailEnd type="none" w="med" len="med"/>
                    </a:lnB>
                  </a:tcPr>
                </a:tc>
                <a:extLst>
                  <a:ext uri="{0D108BD9-81ED-4DB2-BD59-A6C34878D82A}">
                    <a16:rowId xmlns:a16="http://schemas.microsoft.com/office/drawing/2014/main" val="2825781981"/>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Origin.P</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(Hispanic)</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-0.064</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0.007</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9553610"/>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Origin.P</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(Black)</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0.117</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0.008</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1565341"/>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Origin.P</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(Asian)</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-0.467</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0.020</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7212848"/>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Origin.P</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(other race)</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5095"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0.993</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0.015</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9591003"/>
                  </a:ext>
                </a:extLst>
              </a:tr>
              <a:tr h="203200">
                <a:tc>
                  <a:txBody>
                    <a:bodyPr/>
                    <a:lstStyle/>
                    <a:p>
                      <a:pPr marL="0" marR="0" indent="0" algn="l">
                        <a:lnSpc>
                          <a:spcPct val="109000"/>
                        </a:lnSpc>
                        <a:spcBef>
                          <a:spcPts val="0"/>
                        </a:spcBef>
                        <a:spcAft>
                          <a:spcPts val="0"/>
                        </a:spcAft>
                      </a:pPr>
                      <a:r>
                        <a:rPr lang="en-US" sz="2400" i="1"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Baseline</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5095" marR="0" indent="0" algn="r">
                        <a:lnSpc>
                          <a:spcPct val="109000"/>
                        </a:lnSpc>
                        <a:spcBef>
                          <a:spcPts val="0"/>
                        </a:spcBef>
                        <a:spcAft>
                          <a:spcPts val="0"/>
                        </a:spcAft>
                      </a:pPr>
                      <a:endPar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endParaRP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0015412"/>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Sum</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5095"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-1.193</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0.040</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74210639"/>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Nonzero</a:t>
                      </a:r>
                    </a:p>
                  </a:txBody>
                  <a:tcPr marL="0" marR="0" marT="0" marB="0">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25095"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-13.917</a:t>
                      </a:r>
                    </a:p>
                  </a:txBody>
                  <a:tcPr marL="0" marR="0" marT="0" marB="0">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0.028</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3097564"/>
                  </a:ext>
                </a:extLst>
              </a:tr>
              <a:tr h="203200">
                <a:tc gridSpan="4">
                  <a:txBody>
                    <a:bodyPr/>
                    <a:lstStyle/>
                    <a:p>
                      <a:r>
                        <a:rPr lang="en-US" sz="2400" i="1" kern="1200" dirty="0">
                          <a:solidFill>
                            <a:schemeClr val="tx1"/>
                          </a:solidFill>
                          <a:effectLst/>
                          <a:latin typeface="Candara" panose="020E0502030303020204" pitchFamily="34" charset="0"/>
                          <a:ea typeface="+mn-ea"/>
                          <a:cs typeface="Times New Roman" panose="02020603050405020304" pitchFamily="18" charset="0"/>
                        </a:rPr>
                        <a:t>Note: </a:t>
                      </a:r>
                      <a:r>
                        <a:rPr lang="en-US" sz="2400" kern="1200" dirty="0">
                          <a:solidFill>
                            <a:schemeClr val="tx1"/>
                          </a:solidFill>
                          <a:effectLst/>
                          <a:latin typeface="Candara" panose="020E0502030303020204" pitchFamily="34" charset="0"/>
                          <a:ea typeface="+mn-ea"/>
                          <a:cs typeface="Times New Roman" panose="02020603050405020304" pitchFamily="18" charset="0"/>
                        </a:rPr>
                        <a:t>***</a:t>
                      </a:r>
                      <a:r>
                        <a:rPr lang="en-US" sz="2400" i="1" kern="1200" dirty="0">
                          <a:solidFill>
                            <a:schemeClr val="tx1"/>
                          </a:solidFill>
                          <a:effectLst/>
                          <a:latin typeface="Candara" panose="020E0502030303020204" pitchFamily="34" charset="0"/>
                          <a:ea typeface="+mn-ea"/>
                          <a:cs typeface="Times New Roman" panose="02020603050405020304" pitchFamily="18" charset="0"/>
                        </a:rPr>
                        <a:t>p </a:t>
                      </a:r>
                      <a:r>
                        <a:rPr lang="en-US" sz="2400" kern="1200" dirty="0">
                          <a:solidFill>
                            <a:schemeClr val="tx1"/>
                          </a:solidFill>
                          <a:effectLst/>
                          <a:latin typeface="Candara" panose="020E0502030303020204" pitchFamily="34" charset="0"/>
                          <a:ea typeface="+mn-ea"/>
                          <a:cs typeface="Times New Roman" panose="02020603050405020304" pitchFamily="18" charset="0"/>
                        </a:rPr>
                        <a:t>&lt; 0.001</a:t>
                      </a:r>
                      <a:endParaRPr lang="en-US" sz="2400" dirty="0">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en-CN"/>
                    </a:p>
                  </a:txBody>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7260761"/>
                  </a:ext>
                </a:extLst>
              </a:tr>
            </a:tbl>
          </a:graphicData>
        </a:graphic>
      </p:graphicFrame>
      <p:graphicFrame>
        <p:nvGraphicFramePr>
          <p:cNvPr id="3" name="Table 2">
            <a:extLst>
              <a:ext uri="{FF2B5EF4-FFF2-40B4-BE49-F238E27FC236}">
                <a16:creationId xmlns:a16="http://schemas.microsoft.com/office/drawing/2014/main" id="{35E37939-3C0E-3A43-206D-A7F30BBE1504}"/>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32506815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7852-E084-354C-ACD0-8497A87C46F7}"/>
              </a:ext>
            </a:extLst>
          </p:cNvPr>
          <p:cNvSpPr>
            <a:spLocks noGrp="1"/>
          </p:cNvSpPr>
          <p:nvPr>
            <p:ph type="title"/>
          </p:nvPr>
        </p:nvSpPr>
        <p:spPr/>
        <p:txBody>
          <a:bodyPr/>
          <a:lstStyle/>
          <a:p>
            <a:r>
              <a:rPr lang="en-US" altLang="zh-CN" sz="3600" dirty="0"/>
              <a:t>Inter-county</a:t>
            </a:r>
            <a:r>
              <a:rPr lang="zh-CN" altLang="en-US" sz="3600" dirty="0"/>
              <a:t> </a:t>
            </a:r>
            <a:r>
              <a:rPr lang="en-US" altLang="zh-CN" sz="3600" dirty="0"/>
              <a:t>Migration</a:t>
            </a:r>
            <a:r>
              <a:rPr lang="zh-CN" altLang="en-US" sz="3600" dirty="0"/>
              <a:t> </a:t>
            </a:r>
            <a:r>
              <a:rPr lang="en-US" altLang="zh-CN" sz="3600" dirty="0"/>
              <a:t>Flows</a:t>
            </a:r>
            <a:r>
              <a:rPr lang="zh-CN" altLang="en-US" sz="3600" dirty="0"/>
              <a:t> </a:t>
            </a:r>
            <a:r>
              <a:rPr lang="en-US" altLang="zh-CN" sz="3600" dirty="0"/>
              <a:t>2011-15</a:t>
            </a:r>
            <a:endParaRPr lang="en-US" sz="3600" dirty="0"/>
          </a:p>
        </p:txBody>
      </p:sp>
      <p:sp>
        <p:nvSpPr>
          <p:cNvPr id="5" name="Slide Number Placeholder 4">
            <a:extLst>
              <a:ext uri="{FF2B5EF4-FFF2-40B4-BE49-F238E27FC236}">
                <a16:creationId xmlns:a16="http://schemas.microsoft.com/office/drawing/2014/main" id="{E8F7098B-D752-4548-BAC6-CED2DF3881C1}"/>
              </a:ext>
            </a:extLst>
          </p:cNvPr>
          <p:cNvSpPr>
            <a:spLocks noGrp="1"/>
          </p:cNvSpPr>
          <p:nvPr>
            <p:ph type="sldNum" sz="quarter" idx="12"/>
          </p:nvPr>
        </p:nvSpPr>
        <p:spPr/>
        <p:txBody>
          <a:bodyPr/>
          <a:lstStyle/>
          <a:p>
            <a:fld id="{C5EB5B64-243B-AC41-AF55-A7B0E9BF081F}" type="slidenum">
              <a:rPr lang="en-US" smtClean="0"/>
              <a:t>41</a:t>
            </a:fld>
            <a:endParaRPr lang="en-US"/>
          </a:p>
        </p:txBody>
      </p:sp>
      <p:graphicFrame>
        <p:nvGraphicFramePr>
          <p:cNvPr id="7" name="Table 6">
            <a:extLst>
              <a:ext uri="{FF2B5EF4-FFF2-40B4-BE49-F238E27FC236}">
                <a16:creationId xmlns:a16="http://schemas.microsoft.com/office/drawing/2014/main" id="{CD5AE38A-B4C4-384E-A53D-732F46F7E475}"/>
              </a:ext>
            </a:extLst>
          </p:cNvPr>
          <p:cNvGraphicFramePr>
            <a:graphicFrameLocks noGrp="1"/>
          </p:cNvGraphicFramePr>
          <p:nvPr/>
        </p:nvGraphicFramePr>
        <p:xfrm>
          <a:off x="524107" y="1348168"/>
          <a:ext cx="7732988" cy="4396613"/>
        </p:xfrm>
        <a:graphic>
          <a:graphicData uri="http://schemas.openxmlformats.org/drawingml/2006/table">
            <a:tbl>
              <a:tblPr/>
              <a:tblGrid>
                <a:gridCol w="4248615">
                  <a:extLst>
                    <a:ext uri="{9D8B030D-6E8A-4147-A177-3AD203B41FA5}">
                      <a16:colId xmlns:a16="http://schemas.microsoft.com/office/drawing/2014/main" val="3425473367"/>
                    </a:ext>
                  </a:extLst>
                </a:gridCol>
                <a:gridCol w="1418413">
                  <a:extLst>
                    <a:ext uri="{9D8B030D-6E8A-4147-A177-3AD203B41FA5}">
                      <a16:colId xmlns:a16="http://schemas.microsoft.com/office/drawing/2014/main" val="2815338745"/>
                    </a:ext>
                  </a:extLst>
                </a:gridCol>
                <a:gridCol w="850435">
                  <a:extLst>
                    <a:ext uri="{9D8B030D-6E8A-4147-A177-3AD203B41FA5}">
                      <a16:colId xmlns:a16="http://schemas.microsoft.com/office/drawing/2014/main" val="3849573310"/>
                    </a:ext>
                  </a:extLst>
                </a:gridCol>
                <a:gridCol w="1215525">
                  <a:extLst>
                    <a:ext uri="{9D8B030D-6E8A-4147-A177-3AD203B41FA5}">
                      <a16:colId xmlns:a16="http://schemas.microsoft.com/office/drawing/2014/main" val="64181057"/>
                    </a:ext>
                  </a:extLst>
                </a:gridCol>
              </a:tblGrid>
              <a:tr h="203200">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cs typeface="Times New Roman" panose="02020603050405020304" pitchFamily="18" charset="0"/>
                        </a:rPr>
                        <a:t>Estimate</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err="1">
                          <a:solidFill>
                            <a:srgbClr val="000000"/>
                          </a:solidFill>
                          <a:effectLst/>
                          <a:latin typeface="Candara" panose="020E0502030303020204" pitchFamily="34" charset="0"/>
                          <a:cs typeface="Times New Roman" panose="02020603050405020304" pitchFamily="18" charset="0"/>
                        </a:rPr>
                        <a:t>Std.Err</a:t>
                      </a:r>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5300919"/>
                  </a:ext>
                </a:extLst>
              </a:tr>
              <a:tr h="203200">
                <a:tc>
                  <a:txBody>
                    <a:bodyPr/>
                    <a:lstStyle/>
                    <a:p>
                      <a:pPr algn="l" fontAlgn="b"/>
                      <a:r>
                        <a:rPr lang="en-US" sz="2400" b="0" i="1" u="none" strike="noStrike" dirty="0">
                          <a:solidFill>
                            <a:srgbClr val="000000"/>
                          </a:solidFill>
                          <a:effectLst/>
                          <a:latin typeface="Candara" panose="020E0502030303020204" pitchFamily="34" charset="0"/>
                        </a:rPr>
                        <a:t>Economics</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kern="1200" dirty="0">
                        <a:solidFill>
                          <a:srgbClr val="000000"/>
                        </a:solidFill>
                        <a:effectLst/>
                        <a:latin typeface="Candara" panose="020E0502030303020204" pitchFamily="34" charset="0"/>
                        <a:ea typeface="+mn-ea"/>
                        <a:cs typeface="+mn-cs"/>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267978946"/>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Destin.P</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(renter)</a:t>
                      </a:r>
                    </a:p>
                  </a:txBody>
                  <a:tcPr marL="0" marR="0" marT="0" marB="0">
                    <a:lnL>
                      <a:noFill/>
                    </a:lnL>
                    <a:lnR>
                      <a:noFill/>
                    </a:lnR>
                    <a:lnT>
                      <a:noFill/>
                    </a:lnT>
                    <a:lnB w="12700" cap="flat" cmpd="sng" algn="ctr">
                      <a:no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rPr>
                        <a:t>0.348</a:t>
                      </a:r>
                    </a:p>
                  </a:txBody>
                  <a:tcPr marL="9525" marR="9525" marT="9525" marB="0" anchor="b">
                    <a:lnL>
                      <a:noFill/>
                    </a:lnL>
                    <a:lnR>
                      <a:noFill/>
                    </a:lnR>
                    <a:lnT>
                      <a:noFill/>
                    </a:lnT>
                    <a:lnB w="12700" cap="flat" cmpd="sng" algn="ctr">
                      <a:noFill/>
                      <a:prstDash val="solid"/>
                      <a:round/>
                      <a:headEnd type="none" w="med" len="med"/>
                      <a:tailEnd type="none" w="med" len="med"/>
                    </a:lnB>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a:noFill/>
                    </a:lnT>
                    <a:lnB w="12700" cap="flat" cmpd="sng" algn="ctr">
                      <a:no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rPr>
                        <a:t>0.011</a:t>
                      </a:r>
                    </a:p>
                  </a:txBody>
                  <a:tcPr marL="9525" marR="9525" marT="9525" marB="0" anchor="b">
                    <a:lnL>
                      <a:noFill/>
                    </a:lnL>
                    <a:lnR>
                      <a:noFill/>
                    </a:lnR>
                    <a:lnT>
                      <a:noFill/>
                    </a:lnT>
                    <a:lnB w="12700" cap="flat" cmpd="sng" algn="ctr">
                      <a:noFill/>
                      <a:prstDash val="solid"/>
                      <a:round/>
                      <a:headEnd type="none" w="med" len="med"/>
                      <a:tailEnd type="none" w="med" len="med"/>
                    </a:lnB>
                  </a:tcPr>
                </a:tc>
                <a:extLst>
                  <a:ext uri="{0D108BD9-81ED-4DB2-BD59-A6C34878D82A}">
                    <a16:rowId xmlns:a16="http://schemas.microsoft.com/office/drawing/2014/main" val="2825781981"/>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Origin.P</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(renter)</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0.476</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0.012</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9553610"/>
                  </a:ext>
                </a:extLst>
              </a:tr>
              <a:tr h="203200">
                <a:tc>
                  <a:txBody>
                    <a:bodyPr/>
                    <a:lstStyle/>
                    <a:p>
                      <a:pPr marL="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 </a:t>
                      </a: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Destin.P</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(higher education)</a:t>
                      </a:r>
                    </a:p>
                  </a:txBody>
                  <a:tcPr marL="0" marR="0" marT="0" marB="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-0.359</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0.011</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1565341"/>
                  </a:ext>
                </a:extLst>
              </a:tr>
              <a:tr h="203200">
                <a:tc>
                  <a:txBody>
                    <a:bodyPr/>
                    <a:lstStyle/>
                    <a:p>
                      <a:pPr marL="76200" marR="0" indent="0" algn="l">
                        <a:lnSpc>
                          <a:spcPct val="109000"/>
                        </a:lnSpc>
                        <a:spcBef>
                          <a:spcPts val="0"/>
                        </a:spcBef>
                        <a:spcAft>
                          <a:spcPts val="0"/>
                        </a:spcAft>
                      </a:pPr>
                      <a:r>
                        <a:rPr lang="en-US" sz="2400" kern="10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Origin.P(higher education)</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6365"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0.153</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0.012</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7212848"/>
                  </a:ext>
                </a:extLst>
              </a:tr>
              <a:tr h="203200">
                <a:tc>
                  <a:txBody>
                    <a:bodyPr/>
                    <a:lstStyle/>
                    <a:p>
                      <a:pPr marL="76200" marR="0" indent="0" algn="l">
                        <a:lnSpc>
                          <a:spcPct val="109000"/>
                        </a:lnSpc>
                        <a:spcBef>
                          <a:spcPts val="0"/>
                        </a:spcBef>
                        <a:spcAft>
                          <a:spcPts val="0"/>
                        </a:spcAft>
                      </a:pPr>
                      <a:r>
                        <a:rPr lang="en-US" sz="2400" kern="10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Difference.log(housing costs)</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620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-0.153</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0.004</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9591003"/>
                  </a:ext>
                </a:extLst>
              </a:tr>
              <a:tr h="203200">
                <a:tc>
                  <a:txBody>
                    <a:bodyPr/>
                    <a:lstStyle/>
                    <a:p>
                      <a:pPr marL="76200" marR="0" indent="0" algn="l">
                        <a:lnSpc>
                          <a:spcPct val="109000"/>
                        </a:lnSpc>
                        <a:spcBef>
                          <a:spcPts val="0"/>
                        </a:spcBef>
                        <a:spcAft>
                          <a:spcPts val="0"/>
                        </a:spcAft>
                      </a:pPr>
                      <a:r>
                        <a:rPr lang="en-US" sz="2400" kern="10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Origin.log(housing costs)</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7620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-0.277</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0.005</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4364628"/>
                  </a:ext>
                </a:extLst>
              </a:tr>
              <a:tr h="203200">
                <a:tc>
                  <a:txBody>
                    <a:bodyPr/>
                    <a:lstStyle/>
                    <a:p>
                      <a:pPr marL="76200" marR="0" indent="0" algn="l">
                        <a:lnSpc>
                          <a:spcPct val="109000"/>
                        </a:lnSpc>
                        <a:spcBef>
                          <a:spcPts val="0"/>
                        </a:spcBef>
                        <a:spcAft>
                          <a:spcPts val="0"/>
                        </a:spcAft>
                      </a:pPr>
                      <a:r>
                        <a:rPr lang="en-US" sz="2400" kern="10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Difference.P(unemployment)</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-1.300</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0.040</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509453"/>
                  </a:ext>
                </a:extLst>
              </a:tr>
              <a:tr h="203200">
                <a:tc>
                  <a:txBody>
                    <a:bodyPr/>
                    <a:lstStyle/>
                    <a:p>
                      <a:pPr marL="76200" marR="0" indent="0" algn="l">
                        <a:lnSpc>
                          <a:spcPct val="109000"/>
                        </a:lnSpc>
                        <a:spcBef>
                          <a:spcPts val="0"/>
                        </a:spcBef>
                        <a:spcAft>
                          <a:spcPts val="0"/>
                        </a:spcAft>
                      </a:pP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Origin.P</a:t>
                      </a: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(unemployment)</a:t>
                      </a:r>
                    </a:p>
                  </a:txBody>
                  <a:tcPr marL="0" marR="73025" marT="22860" marB="24130">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-3.012</a:t>
                      </a:r>
                    </a:p>
                  </a:txBody>
                  <a:tcPr marL="0" marR="73025" marT="22860" marB="24130">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0.052</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91690958"/>
                  </a:ext>
                </a:extLst>
              </a:tr>
              <a:tr h="203200">
                <a:tc gridSpan="4">
                  <a:txBody>
                    <a:bodyPr/>
                    <a:lstStyle/>
                    <a:p>
                      <a:r>
                        <a:rPr lang="en-US" sz="2400" i="1" kern="1200" dirty="0">
                          <a:solidFill>
                            <a:schemeClr val="tx1"/>
                          </a:solidFill>
                          <a:effectLst/>
                          <a:latin typeface="Candara" panose="020E0502030303020204" pitchFamily="34" charset="0"/>
                          <a:ea typeface="+mn-ea"/>
                          <a:cs typeface="Times New Roman" panose="02020603050405020304" pitchFamily="18" charset="0"/>
                        </a:rPr>
                        <a:t>Note: </a:t>
                      </a:r>
                      <a:r>
                        <a:rPr lang="en-US" sz="2400" kern="1200" dirty="0">
                          <a:solidFill>
                            <a:schemeClr val="tx1"/>
                          </a:solidFill>
                          <a:effectLst/>
                          <a:latin typeface="Candara" panose="020E0502030303020204" pitchFamily="34" charset="0"/>
                          <a:ea typeface="+mn-ea"/>
                          <a:cs typeface="Times New Roman" panose="02020603050405020304" pitchFamily="18" charset="0"/>
                        </a:rPr>
                        <a:t>***</a:t>
                      </a:r>
                      <a:r>
                        <a:rPr lang="en-US" sz="2400" i="1" kern="1200" dirty="0">
                          <a:solidFill>
                            <a:schemeClr val="tx1"/>
                          </a:solidFill>
                          <a:effectLst/>
                          <a:latin typeface="Candara" panose="020E0502030303020204" pitchFamily="34" charset="0"/>
                          <a:ea typeface="+mn-ea"/>
                          <a:cs typeface="Times New Roman" panose="02020603050405020304" pitchFamily="18" charset="0"/>
                        </a:rPr>
                        <a:t>p </a:t>
                      </a:r>
                      <a:r>
                        <a:rPr lang="en-US" sz="2400" kern="1200" dirty="0">
                          <a:solidFill>
                            <a:schemeClr val="tx1"/>
                          </a:solidFill>
                          <a:effectLst/>
                          <a:latin typeface="Candara" panose="020E0502030303020204" pitchFamily="34" charset="0"/>
                          <a:ea typeface="+mn-ea"/>
                          <a:cs typeface="Times New Roman" panose="02020603050405020304" pitchFamily="18" charset="0"/>
                        </a:rPr>
                        <a:t>&lt; 0.001</a:t>
                      </a:r>
                      <a:endParaRPr lang="en-US" sz="2400" dirty="0">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en-CN"/>
                    </a:p>
                  </a:txBody>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7260761"/>
                  </a:ext>
                </a:extLst>
              </a:tr>
            </a:tbl>
          </a:graphicData>
        </a:graphic>
      </p:graphicFrame>
      <p:graphicFrame>
        <p:nvGraphicFramePr>
          <p:cNvPr id="3" name="Table 2">
            <a:extLst>
              <a:ext uri="{FF2B5EF4-FFF2-40B4-BE49-F238E27FC236}">
                <a16:creationId xmlns:a16="http://schemas.microsoft.com/office/drawing/2014/main" id="{35E37939-3C0E-3A43-206D-A7F30BBE1504}"/>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42495168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7852-E084-354C-ACD0-8497A87C46F7}"/>
              </a:ext>
            </a:extLst>
          </p:cNvPr>
          <p:cNvSpPr>
            <a:spLocks noGrp="1"/>
          </p:cNvSpPr>
          <p:nvPr>
            <p:ph type="title"/>
          </p:nvPr>
        </p:nvSpPr>
        <p:spPr/>
        <p:txBody>
          <a:bodyPr/>
          <a:lstStyle/>
          <a:p>
            <a:r>
              <a:rPr lang="en-US" altLang="zh-CN" sz="3600" dirty="0"/>
              <a:t>Inter-county</a:t>
            </a:r>
            <a:r>
              <a:rPr lang="zh-CN" altLang="en-US" sz="3600" dirty="0"/>
              <a:t> </a:t>
            </a:r>
            <a:r>
              <a:rPr lang="en-US" altLang="zh-CN" sz="3600" dirty="0"/>
              <a:t>Migration</a:t>
            </a:r>
            <a:r>
              <a:rPr lang="zh-CN" altLang="en-US" sz="3600" dirty="0"/>
              <a:t> </a:t>
            </a:r>
            <a:r>
              <a:rPr lang="en-US" altLang="zh-CN" sz="3600" dirty="0"/>
              <a:t>Flows</a:t>
            </a:r>
            <a:r>
              <a:rPr lang="zh-CN" altLang="en-US" sz="3600" dirty="0"/>
              <a:t> </a:t>
            </a:r>
            <a:r>
              <a:rPr lang="en-US" altLang="zh-CN" sz="3600" dirty="0"/>
              <a:t>2011-15</a:t>
            </a:r>
            <a:endParaRPr lang="en-US" sz="3600" dirty="0"/>
          </a:p>
        </p:txBody>
      </p:sp>
      <p:sp>
        <p:nvSpPr>
          <p:cNvPr id="5" name="Slide Number Placeholder 4">
            <a:extLst>
              <a:ext uri="{FF2B5EF4-FFF2-40B4-BE49-F238E27FC236}">
                <a16:creationId xmlns:a16="http://schemas.microsoft.com/office/drawing/2014/main" id="{E8F7098B-D752-4548-BAC6-CED2DF3881C1}"/>
              </a:ext>
            </a:extLst>
          </p:cNvPr>
          <p:cNvSpPr>
            <a:spLocks noGrp="1"/>
          </p:cNvSpPr>
          <p:nvPr>
            <p:ph type="sldNum" sz="quarter" idx="12"/>
          </p:nvPr>
        </p:nvSpPr>
        <p:spPr/>
        <p:txBody>
          <a:bodyPr/>
          <a:lstStyle/>
          <a:p>
            <a:fld id="{C5EB5B64-243B-AC41-AF55-A7B0E9BF081F}" type="slidenum">
              <a:rPr lang="en-US" smtClean="0"/>
              <a:t>42</a:t>
            </a:fld>
            <a:endParaRPr lang="en-US"/>
          </a:p>
        </p:txBody>
      </p:sp>
      <p:graphicFrame>
        <p:nvGraphicFramePr>
          <p:cNvPr id="7" name="Table 6">
            <a:extLst>
              <a:ext uri="{FF2B5EF4-FFF2-40B4-BE49-F238E27FC236}">
                <a16:creationId xmlns:a16="http://schemas.microsoft.com/office/drawing/2014/main" id="{CD5AE38A-B4C4-384E-A53D-732F46F7E475}"/>
              </a:ext>
            </a:extLst>
          </p:cNvPr>
          <p:cNvGraphicFramePr>
            <a:graphicFrameLocks noGrp="1"/>
          </p:cNvGraphicFramePr>
          <p:nvPr/>
        </p:nvGraphicFramePr>
        <p:xfrm>
          <a:off x="524107" y="1348168"/>
          <a:ext cx="7732988" cy="4964049"/>
        </p:xfrm>
        <a:graphic>
          <a:graphicData uri="http://schemas.openxmlformats.org/drawingml/2006/table">
            <a:tbl>
              <a:tblPr/>
              <a:tblGrid>
                <a:gridCol w="4248615">
                  <a:extLst>
                    <a:ext uri="{9D8B030D-6E8A-4147-A177-3AD203B41FA5}">
                      <a16:colId xmlns:a16="http://schemas.microsoft.com/office/drawing/2014/main" val="3425473367"/>
                    </a:ext>
                  </a:extLst>
                </a:gridCol>
                <a:gridCol w="1418413">
                  <a:extLst>
                    <a:ext uri="{9D8B030D-6E8A-4147-A177-3AD203B41FA5}">
                      <a16:colId xmlns:a16="http://schemas.microsoft.com/office/drawing/2014/main" val="2815338745"/>
                    </a:ext>
                  </a:extLst>
                </a:gridCol>
                <a:gridCol w="850435">
                  <a:extLst>
                    <a:ext uri="{9D8B030D-6E8A-4147-A177-3AD203B41FA5}">
                      <a16:colId xmlns:a16="http://schemas.microsoft.com/office/drawing/2014/main" val="3849573310"/>
                    </a:ext>
                  </a:extLst>
                </a:gridCol>
                <a:gridCol w="1215525">
                  <a:extLst>
                    <a:ext uri="{9D8B030D-6E8A-4147-A177-3AD203B41FA5}">
                      <a16:colId xmlns:a16="http://schemas.microsoft.com/office/drawing/2014/main" val="64181057"/>
                    </a:ext>
                  </a:extLst>
                </a:gridCol>
              </a:tblGrid>
              <a:tr h="203200">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cs typeface="Times New Roman" panose="02020603050405020304" pitchFamily="18" charset="0"/>
                        </a:rPr>
                        <a:t>Estimate</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2400" b="0" i="0" u="none" strike="noStrike" dirty="0" err="1">
                          <a:solidFill>
                            <a:srgbClr val="000000"/>
                          </a:solidFill>
                          <a:effectLst/>
                          <a:latin typeface="Candara" panose="020E0502030303020204" pitchFamily="34" charset="0"/>
                          <a:cs typeface="Times New Roman" panose="02020603050405020304" pitchFamily="18" charset="0"/>
                        </a:rPr>
                        <a:t>Std.Err</a:t>
                      </a:r>
                      <a:endParaRPr lang="en-US" sz="2400" b="0" i="0" u="none" strike="noStrike" dirty="0">
                        <a:solidFill>
                          <a:srgbClr val="000000"/>
                        </a:solidFill>
                        <a:effectLst/>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5300919"/>
                  </a:ext>
                </a:extLst>
              </a:tr>
              <a:tr h="203200">
                <a:tc>
                  <a:txBody>
                    <a:bodyPr/>
                    <a:lstStyle/>
                    <a:p>
                      <a:pPr algn="l" fontAlgn="b"/>
                      <a:r>
                        <a:rPr lang="en-US" sz="2400" b="0" i="1" u="none" strike="noStrike" dirty="0">
                          <a:solidFill>
                            <a:srgbClr val="000000"/>
                          </a:solidFill>
                          <a:effectLst/>
                          <a:latin typeface="Candara" panose="020E0502030303020204" pitchFamily="34" charset="0"/>
                        </a:rPr>
                        <a:t>Geographics</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kern="1200" dirty="0">
                        <a:solidFill>
                          <a:srgbClr val="000000"/>
                        </a:solidFill>
                        <a:effectLst/>
                        <a:latin typeface="Candara" panose="020E0502030303020204" pitchFamily="34" charset="0"/>
                        <a:ea typeface="+mn-ea"/>
                        <a:cs typeface="+mn-cs"/>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endParaRPr lang="en-US" sz="2400" b="0" i="0" u="none" strike="noStrike" dirty="0">
                        <a:solidFill>
                          <a:srgbClr val="000000"/>
                        </a:solidFill>
                        <a:effectLst/>
                        <a:latin typeface="Candara" panose="020E050203030302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267978946"/>
                  </a:ext>
                </a:extLst>
              </a:tr>
              <a:tr h="203200">
                <a:tc>
                  <a:txBody>
                    <a:bodyPr/>
                    <a:lstStyle/>
                    <a:p>
                      <a:pPr marL="76200" marR="0" indent="0" algn="l">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Log(distance)</a:t>
                      </a:r>
                    </a:p>
                  </a:txBody>
                  <a:tcPr marL="0" marR="73025" marT="22860" marB="24130">
                    <a:lnL>
                      <a:noFill/>
                    </a:lnL>
                    <a:lnR>
                      <a:noFill/>
                    </a:lnR>
                    <a:lnT>
                      <a:noFill/>
                    </a:lnT>
                    <a:lnB w="12700" cap="flat" cmpd="sng" algn="ctr">
                      <a:noFill/>
                      <a:prstDash val="solid"/>
                      <a:round/>
                      <a:headEnd type="none" w="med" len="med"/>
                      <a:tailEnd type="none" w="med" len="med"/>
                    </a:lnB>
                  </a:tcPr>
                </a:tc>
                <a:tc>
                  <a:txBody>
                    <a:bodyPr/>
                    <a:lstStyle/>
                    <a:p>
                      <a:pPr marL="7620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-0.568</a:t>
                      </a:r>
                    </a:p>
                  </a:txBody>
                  <a:tcPr marL="0" marR="73025" marT="22860" marB="24130" anchor="b">
                    <a:lnL>
                      <a:noFill/>
                    </a:lnL>
                    <a:lnR>
                      <a:noFill/>
                    </a:lnR>
                    <a:lnT>
                      <a:noFill/>
                    </a:lnT>
                    <a:lnB w="12700" cap="flat" cmpd="sng" algn="ctr">
                      <a:noFill/>
                      <a:prstDash val="solid"/>
                      <a:round/>
                      <a:headEnd type="none" w="med" len="med"/>
                      <a:tailEnd type="none" w="med" len="med"/>
                    </a:lnB>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a:noFill/>
                    </a:lnT>
                    <a:lnB w="12700" cap="flat" cmpd="sng" algn="ctr">
                      <a:noFill/>
                      <a:prstDash val="solid"/>
                      <a:round/>
                      <a:headEnd type="none" w="med" len="med"/>
                      <a:tailEnd type="none" w="med" len="med"/>
                    </a:lnB>
                  </a:tcPr>
                </a:tc>
                <a:tc>
                  <a:txBody>
                    <a:bodyPr/>
                    <a:lstStyle/>
                    <a:p>
                      <a:pPr algn="r" fontAlgn="b"/>
                      <a:r>
                        <a:rPr lang="en-US" sz="2400" b="0" i="0" u="none" strike="noStrike" dirty="0">
                          <a:solidFill>
                            <a:srgbClr val="000000"/>
                          </a:solidFill>
                          <a:effectLst/>
                          <a:latin typeface="Candara" panose="020E0502030303020204" pitchFamily="34" charset="0"/>
                        </a:rPr>
                        <a:t>0.001</a:t>
                      </a:r>
                    </a:p>
                  </a:txBody>
                  <a:tcPr marL="9525" marR="9525" marT="9525" marB="0" anchor="b">
                    <a:lnL>
                      <a:noFill/>
                    </a:lnL>
                    <a:lnR>
                      <a:noFill/>
                    </a:lnR>
                    <a:lnT>
                      <a:noFill/>
                    </a:lnT>
                    <a:lnB w="12700" cap="flat" cmpd="sng" algn="ctr">
                      <a:noFill/>
                      <a:prstDash val="solid"/>
                      <a:round/>
                      <a:headEnd type="none" w="med" len="med"/>
                      <a:tailEnd type="none" w="med" len="med"/>
                    </a:lnB>
                  </a:tcPr>
                </a:tc>
                <a:extLst>
                  <a:ext uri="{0D108BD9-81ED-4DB2-BD59-A6C34878D82A}">
                    <a16:rowId xmlns:a16="http://schemas.microsoft.com/office/drawing/2014/main" val="2825781981"/>
                  </a:ext>
                </a:extLst>
              </a:tr>
              <a:tr h="203200">
                <a:tc>
                  <a:txBody>
                    <a:bodyPr/>
                    <a:lstStyle/>
                    <a:p>
                      <a:pPr marL="76200" marR="0" indent="0" algn="l">
                        <a:lnSpc>
                          <a:spcPct val="109000"/>
                        </a:lnSpc>
                        <a:spcBef>
                          <a:spcPts val="0"/>
                        </a:spcBef>
                        <a:spcAft>
                          <a:spcPts val="0"/>
                        </a:spcAft>
                      </a:pPr>
                      <a:r>
                        <a:rPr lang="en-US" sz="2400" kern="10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Same state</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26365"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0.510</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0.002</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9553610"/>
                  </a:ext>
                </a:extLst>
              </a:tr>
              <a:tr h="203200">
                <a:tc>
                  <a:txBody>
                    <a:bodyPr/>
                    <a:lstStyle/>
                    <a:p>
                      <a:pPr marL="76200" marR="0" indent="0" algn="l">
                        <a:lnSpc>
                          <a:spcPct val="109000"/>
                        </a:lnSpc>
                        <a:spcBef>
                          <a:spcPts val="0"/>
                        </a:spcBef>
                        <a:spcAft>
                          <a:spcPts val="0"/>
                        </a:spcAft>
                      </a:pPr>
                      <a:r>
                        <a:rPr lang="en-US" sz="2400" kern="10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Northeast</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3">
                  <a:txBody>
                    <a:bodyPr/>
                    <a:lstStyle/>
                    <a:p>
                      <a:pPr marL="0" algn="ctr" defTabSz="457200" rtl="0" eaLnBrk="1" fontAlgn="b" latinLnBrk="0" hangingPunct="1"/>
                      <a:r>
                        <a:rPr lang="en-US" sz="2400" b="0" i="0" u="none" strike="noStrike" dirty="0">
                          <a:solidFill>
                            <a:srgbClr val="000000"/>
                          </a:solidFill>
                          <a:effectLst/>
                          <a:latin typeface="Candara" panose="020E0502030303020204" pitchFamily="34" charset="0"/>
                        </a:rPr>
                        <a:t>(reference group)</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algn="l" defTabSz="457200" rtl="0" eaLnBrk="1" fontAlgn="b" latinLnBrk="0" hangingPunct="1"/>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r" fontAlgn="b"/>
                      <a:r>
                        <a:rPr lang="en-US" sz="2400" b="0" i="0" u="none" strike="noStrike" dirty="0">
                          <a:solidFill>
                            <a:srgbClr val="000000"/>
                          </a:solidFill>
                          <a:effectLst/>
                          <a:latin typeface="Candara" panose="020E0502030303020204" pitchFamily="34" charset="0"/>
                        </a:rPr>
                        <a:t>0.011</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1565341"/>
                  </a:ext>
                </a:extLst>
              </a:tr>
              <a:tr h="203200">
                <a:tc>
                  <a:txBody>
                    <a:bodyPr/>
                    <a:lstStyle/>
                    <a:p>
                      <a:pPr marL="76200" marR="0" indent="0" algn="l">
                        <a:lnSpc>
                          <a:spcPct val="109000"/>
                        </a:lnSpc>
                        <a:spcBef>
                          <a:spcPts val="0"/>
                        </a:spcBef>
                        <a:spcAft>
                          <a:spcPts val="0"/>
                        </a:spcAft>
                      </a:pP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Destin.South</a:t>
                      </a:r>
                      <a:endPar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endParaRP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032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0.253</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0.003</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7212848"/>
                  </a:ext>
                </a:extLst>
              </a:tr>
              <a:tr h="203200">
                <a:tc>
                  <a:txBody>
                    <a:bodyPr/>
                    <a:lstStyle/>
                    <a:p>
                      <a:pPr marL="76200" marR="0" indent="0" algn="l">
                        <a:lnSpc>
                          <a:spcPct val="109000"/>
                        </a:lnSpc>
                        <a:spcBef>
                          <a:spcPts val="0"/>
                        </a:spcBef>
                        <a:spcAft>
                          <a:spcPts val="0"/>
                        </a:spcAft>
                      </a:pPr>
                      <a:r>
                        <a:rPr lang="en-US" sz="2400" kern="10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Origin.South</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032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0.046</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2400" b="0" i="0" u="none" strike="noStrike" kern="1200" dirty="0">
                          <a:solidFill>
                            <a:srgbClr val="000000"/>
                          </a:solidFill>
                          <a:effectLst/>
                          <a:latin typeface="Candara" panose="020E0502030303020204" pitchFamily="34" charset="0"/>
                          <a:ea typeface="+mn-ea"/>
                          <a:cs typeface="+mn-cs"/>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0.003</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9591003"/>
                  </a:ext>
                </a:extLst>
              </a:tr>
              <a:tr h="203200">
                <a:tc>
                  <a:txBody>
                    <a:bodyPr/>
                    <a:lstStyle/>
                    <a:p>
                      <a:pPr marL="76200" marR="0" indent="0" algn="l">
                        <a:lnSpc>
                          <a:spcPct val="109000"/>
                        </a:lnSpc>
                        <a:spcBef>
                          <a:spcPts val="0"/>
                        </a:spcBef>
                        <a:spcAft>
                          <a:spcPts val="0"/>
                        </a:spcAft>
                      </a:pP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Destin.West</a:t>
                      </a:r>
                      <a:endPar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endParaRP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032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0.374</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0.004</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4364628"/>
                  </a:ext>
                </a:extLst>
              </a:tr>
              <a:tr h="203200">
                <a:tc>
                  <a:txBody>
                    <a:bodyPr/>
                    <a:lstStyle/>
                    <a:p>
                      <a:pPr marL="76200" marR="0" indent="0" algn="l">
                        <a:lnSpc>
                          <a:spcPct val="109000"/>
                        </a:lnSpc>
                        <a:spcBef>
                          <a:spcPts val="0"/>
                        </a:spcBef>
                        <a:spcAft>
                          <a:spcPts val="0"/>
                        </a:spcAft>
                      </a:pPr>
                      <a:r>
                        <a:rPr lang="en-US" sz="2400" kern="10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Origin.West</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032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0.184</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0.004</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7509453"/>
                  </a:ext>
                </a:extLst>
              </a:tr>
              <a:tr h="203200">
                <a:tc>
                  <a:txBody>
                    <a:bodyPr/>
                    <a:lstStyle/>
                    <a:p>
                      <a:pPr marL="76200" marR="0" indent="0" algn="l">
                        <a:lnSpc>
                          <a:spcPct val="109000"/>
                        </a:lnSpc>
                        <a:spcBef>
                          <a:spcPts val="0"/>
                        </a:spcBef>
                        <a:spcAft>
                          <a:spcPts val="0"/>
                        </a:spcAft>
                      </a:pP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Destin.Midwest</a:t>
                      </a:r>
                      <a:endPar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endParaRP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032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0.197</a:t>
                      </a:r>
                    </a:p>
                  </a:txBody>
                  <a:tcPr marL="0" marR="73025" marT="22860" marB="24130">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0.003</a:t>
                      </a:r>
                    </a:p>
                  </a:txBody>
                  <a:tcPr marL="9525" marR="9525" marT="9525" marB="0" anchor="b">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91690958"/>
                  </a:ext>
                </a:extLst>
              </a:tr>
              <a:tr h="0">
                <a:tc>
                  <a:txBody>
                    <a:bodyPr/>
                    <a:lstStyle/>
                    <a:p>
                      <a:pPr marL="76200" marR="0" indent="0" algn="l">
                        <a:lnSpc>
                          <a:spcPct val="109000"/>
                        </a:lnSpc>
                        <a:spcBef>
                          <a:spcPts val="0"/>
                        </a:spcBef>
                        <a:spcAft>
                          <a:spcPts val="0"/>
                        </a:spcAft>
                      </a:pPr>
                      <a:r>
                        <a:rPr lang="en-US" sz="2400" kern="100" dirty="0" err="1">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Origin.Midwest</a:t>
                      </a:r>
                      <a:endPar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endParaRPr>
                    </a:p>
                  </a:txBody>
                  <a:tcPr marL="0" marR="73025" marT="22860" marB="24130">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r">
                        <a:lnSpc>
                          <a:spcPct val="109000"/>
                        </a:lnSpc>
                        <a:spcBef>
                          <a:spcPts val="0"/>
                        </a:spcBef>
                        <a:spcAft>
                          <a:spcPts val="0"/>
                        </a:spcAft>
                      </a:pPr>
                      <a:r>
                        <a:rPr lang="en-US" sz="2400" kern="100" dirty="0">
                          <a:solidFill>
                            <a:srgbClr val="000000"/>
                          </a:solidFill>
                          <a:effectLst/>
                          <a:latin typeface="Candara" panose="020E0502030303020204" pitchFamily="34" charset="0"/>
                          <a:ea typeface="Calibri" panose="020F0502020204030204" pitchFamily="34" charset="0"/>
                          <a:cs typeface="Times New Roman" panose="02020603050405020304" pitchFamily="18" charset="0"/>
                        </a:rPr>
                        <a:t>0.080</a:t>
                      </a:r>
                    </a:p>
                  </a:txBody>
                  <a:tcPr marL="0" marR="73025" marT="22860" marB="24130">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2400" b="0" i="0" u="none" strike="noStrike" dirty="0">
                          <a:solidFill>
                            <a:srgbClr val="000000"/>
                          </a:solidFill>
                          <a:effectLst/>
                          <a:latin typeface="Candara" panose="020E0502030303020204" pitchFamily="34" charset="0"/>
                        </a:rPr>
                        <a:t>***</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400" b="0" i="0" u="none" strike="noStrike" dirty="0">
                          <a:solidFill>
                            <a:srgbClr val="000000"/>
                          </a:solidFill>
                          <a:effectLst/>
                          <a:latin typeface="Candara" panose="020E0502030303020204" pitchFamily="34" charset="0"/>
                        </a:rPr>
                        <a:t>0.003</a:t>
                      </a:r>
                    </a:p>
                  </a:txBody>
                  <a:tcPr marL="9525" marR="9525" marT="9525"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6112126"/>
                  </a:ext>
                </a:extLst>
              </a:tr>
              <a:tr h="203200">
                <a:tc gridSpan="4">
                  <a:txBody>
                    <a:bodyPr/>
                    <a:lstStyle/>
                    <a:p>
                      <a:r>
                        <a:rPr lang="en-US" sz="2400" i="1" kern="1200" dirty="0">
                          <a:solidFill>
                            <a:schemeClr val="tx1"/>
                          </a:solidFill>
                          <a:effectLst/>
                          <a:latin typeface="Candara" panose="020E0502030303020204" pitchFamily="34" charset="0"/>
                          <a:ea typeface="+mn-ea"/>
                          <a:cs typeface="Times New Roman" panose="02020603050405020304" pitchFamily="18" charset="0"/>
                        </a:rPr>
                        <a:t>Note: </a:t>
                      </a:r>
                      <a:r>
                        <a:rPr lang="en-US" sz="2400" kern="1200" dirty="0">
                          <a:solidFill>
                            <a:schemeClr val="tx1"/>
                          </a:solidFill>
                          <a:effectLst/>
                          <a:latin typeface="Candara" panose="020E0502030303020204" pitchFamily="34" charset="0"/>
                          <a:ea typeface="+mn-ea"/>
                          <a:cs typeface="Times New Roman" panose="02020603050405020304" pitchFamily="18" charset="0"/>
                        </a:rPr>
                        <a:t>***</a:t>
                      </a:r>
                      <a:r>
                        <a:rPr lang="en-US" sz="2400" i="1" kern="1200" dirty="0">
                          <a:solidFill>
                            <a:schemeClr val="tx1"/>
                          </a:solidFill>
                          <a:effectLst/>
                          <a:latin typeface="Candara" panose="020E0502030303020204" pitchFamily="34" charset="0"/>
                          <a:ea typeface="+mn-ea"/>
                          <a:cs typeface="Times New Roman" panose="02020603050405020304" pitchFamily="18" charset="0"/>
                        </a:rPr>
                        <a:t>p </a:t>
                      </a:r>
                      <a:r>
                        <a:rPr lang="en-US" sz="2400" kern="1200" dirty="0">
                          <a:solidFill>
                            <a:schemeClr val="tx1"/>
                          </a:solidFill>
                          <a:effectLst/>
                          <a:latin typeface="Candara" panose="020E0502030303020204" pitchFamily="34" charset="0"/>
                          <a:ea typeface="+mn-ea"/>
                          <a:cs typeface="Times New Roman" panose="02020603050405020304" pitchFamily="18" charset="0"/>
                        </a:rPr>
                        <a:t>&lt; 0.001</a:t>
                      </a:r>
                      <a:endParaRPr lang="en-US" sz="2400" dirty="0">
                        <a:latin typeface="Candara" panose="020E0502030303020204" pitchFamily="34" charset="0"/>
                        <a:cs typeface="Times New Roman" panose="02020603050405020304" pitchFamily="18"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en-CN"/>
                    </a:p>
                  </a:txBody>
                  <a:tcPr/>
                </a:tc>
                <a:tc hMerge="1">
                  <a:txBody>
                    <a:bodyPr/>
                    <a:lstStyle/>
                    <a:p>
                      <a:pPr algn="r" fontAlgn="b"/>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7260761"/>
                  </a:ext>
                </a:extLst>
              </a:tr>
            </a:tbl>
          </a:graphicData>
        </a:graphic>
      </p:graphicFrame>
      <p:graphicFrame>
        <p:nvGraphicFramePr>
          <p:cNvPr id="3" name="Table 2">
            <a:extLst>
              <a:ext uri="{FF2B5EF4-FFF2-40B4-BE49-F238E27FC236}">
                <a16:creationId xmlns:a16="http://schemas.microsoft.com/office/drawing/2014/main" id="{35E37939-3C0E-3A43-206D-A7F30BBE1504}"/>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1046759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EE0FF5-97A6-DB8D-BB4D-DA614BCF8734}"/>
              </a:ext>
            </a:extLst>
          </p:cNvPr>
          <p:cNvSpPr>
            <a:spLocks noGrp="1"/>
          </p:cNvSpPr>
          <p:nvPr>
            <p:ph type="ctrTitle"/>
          </p:nvPr>
        </p:nvSpPr>
        <p:spPr/>
        <p:txBody>
          <a:bodyPr/>
          <a:lstStyle/>
          <a:p>
            <a:r>
              <a:rPr lang="en-US" sz="7200" dirty="0"/>
              <a:t>Future Projects</a:t>
            </a:r>
          </a:p>
        </p:txBody>
      </p:sp>
      <p:sp>
        <p:nvSpPr>
          <p:cNvPr id="7" name="Subtitle 6">
            <a:extLst>
              <a:ext uri="{FF2B5EF4-FFF2-40B4-BE49-F238E27FC236}">
                <a16:creationId xmlns:a16="http://schemas.microsoft.com/office/drawing/2014/main" id="{3BCBEEBB-B8A1-E4B3-5C5C-7228439D5D81}"/>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566CEE67-4971-4773-9304-16E7D909DA7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FD4BB87-76DD-4197-480A-4AF9A2BFF7D6}"/>
              </a:ext>
            </a:extLst>
          </p:cNvPr>
          <p:cNvSpPr>
            <a:spLocks noGrp="1"/>
          </p:cNvSpPr>
          <p:nvPr>
            <p:ph type="sldNum" sz="quarter" idx="12"/>
          </p:nvPr>
        </p:nvSpPr>
        <p:spPr/>
        <p:txBody>
          <a:bodyPr/>
          <a:lstStyle/>
          <a:p>
            <a:fld id="{C5EB5B64-243B-AC41-AF55-A7B0E9BF081F}" type="slidenum">
              <a:rPr lang="en-US" smtClean="0"/>
              <a:pPr/>
              <a:t>43</a:t>
            </a:fld>
            <a:endParaRPr lang="en-US" dirty="0"/>
          </a:p>
        </p:txBody>
      </p:sp>
    </p:spTree>
    <p:extLst>
      <p:ext uri="{BB962C8B-B14F-4D97-AF65-F5344CB8AC3E}">
        <p14:creationId xmlns:p14="http://schemas.microsoft.com/office/powerpoint/2010/main" val="29717909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1C45D8-2369-8FAC-67C3-F0BECE141530}"/>
              </a:ext>
            </a:extLst>
          </p:cNvPr>
          <p:cNvSpPr>
            <a:spLocks noGrp="1"/>
          </p:cNvSpPr>
          <p:nvPr>
            <p:ph idx="1"/>
          </p:nvPr>
        </p:nvSpPr>
        <p:spPr/>
        <p:txBody>
          <a:bodyPr/>
          <a:lstStyle/>
          <a:p>
            <a:r>
              <a:rPr lang="en-US" dirty="0"/>
              <a:t>International migration systems</a:t>
            </a:r>
          </a:p>
          <a:p>
            <a:pPr lvl="1"/>
            <a:r>
              <a:rPr lang="en-US" dirty="0"/>
              <a:t>Evolution of global visa-waiver network</a:t>
            </a:r>
          </a:p>
          <a:p>
            <a:pPr lvl="2"/>
            <a:r>
              <a:rPr lang="en-US" dirty="0"/>
              <a:t>with Jacob Thomas (CUHK)</a:t>
            </a:r>
          </a:p>
          <a:p>
            <a:pPr lvl="2"/>
            <a:r>
              <a:rPr lang="en-US" dirty="0"/>
              <a:t>socio-cultural affinity; security: terrorism and global pandemic; international relations</a:t>
            </a:r>
          </a:p>
          <a:p>
            <a:pPr lvl="1"/>
            <a:r>
              <a:rPr lang="en-US" dirty="0"/>
              <a:t>Evolution of international migration flows</a:t>
            </a:r>
          </a:p>
          <a:p>
            <a:pPr lvl="2"/>
            <a:r>
              <a:rPr lang="en-US" dirty="0"/>
              <a:t>with Jeffrey Johnson (</a:t>
            </a:r>
            <a:r>
              <a:rPr lang="en-US" dirty="0" err="1"/>
              <a:t>UoF</a:t>
            </a:r>
            <a:r>
              <a:rPr lang="en-US" dirty="0"/>
              <a:t>)</a:t>
            </a:r>
          </a:p>
          <a:p>
            <a:pPr lvl="2"/>
            <a:r>
              <a:rPr lang="en-US" dirty="0"/>
              <a:t>political violence, and climate change</a:t>
            </a:r>
          </a:p>
          <a:p>
            <a:pPr lvl="2"/>
            <a:r>
              <a:rPr lang="en-US" dirty="0"/>
              <a:t>short-term &amp; long-term impacts via simulation</a:t>
            </a:r>
          </a:p>
          <a:p>
            <a:pPr lvl="2"/>
            <a:r>
              <a:rPr lang="en-US" dirty="0"/>
              <a:t>longitudinal valued network models</a:t>
            </a:r>
          </a:p>
        </p:txBody>
      </p:sp>
      <p:sp>
        <p:nvSpPr>
          <p:cNvPr id="3" name="Title 2">
            <a:extLst>
              <a:ext uri="{FF2B5EF4-FFF2-40B4-BE49-F238E27FC236}">
                <a16:creationId xmlns:a16="http://schemas.microsoft.com/office/drawing/2014/main" id="{8EBD85EB-076D-B0AB-D69A-E3962222AC50}"/>
              </a:ext>
            </a:extLst>
          </p:cNvPr>
          <p:cNvSpPr>
            <a:spLocks noGrp="1"/>
          </p:cNvSpPr>
          <p:nvPr>
            <p:ph type="title"/>
          </p:nvPr>
        </p:nvSpPr>
        <p:spPr/>
        <p:txBody>
          <a:bodyPr/>
          <a:lstStyle/>
          <a:p>
            <a:r>
              <a:rPr lang="en-US" dirty="0"/>
              <a:t>	Future Projects</a:t>
            </a:r>
          </a:p>
        </p:txBody>
      </p:sp>
      <p:sp>
        <p:nvSpPr>
          <p:cNvPr id="4" name="Footer Placeholder 3">
            <a:extLst>
              <a:ext uri="{FF2B5EF4-FFF2-40B4-BE49-F238E27FC236}">
                <a16:creationId xmlns:a16="http://schemas.microsoft.com/office/drawing/2014/main" id="{F84D25D0-0335-473C-1034-7A7FB5FF2A6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16B962D-A465-9EAC-1C7B-CE4EA9B746AA}"/>
              </a:ext>
            </a:extLst>
          </p:cNvPr>
          <p:cNvSpPr>
            <a:spLocks noGrp="1"/>
          </p:cNvSpPr>
          <p:nvPr>
            <p:ph type="sldNum" sz="quarter" idx="12"/>
          </p:nvPr>
        </p:nvSpPr>
        <p:spPr/>
        <p:txBody>
          <a:bodyPr/>
          <a:lstStyle/>
          <a:p>
            <a:fld id="{C5EB5B64-243B-AC41-AF55-A7B0E9BF081F}" type="slidenum">
              <a:rPr lang="en-US" smtClean="0"/>
              <a:pPr/>
              <a:t>44</a:t>
            </a:fld>
            <a:endParaRPr lang="en-US" dirty="0"/>
          </a:p>
        </p:txBody>
      </p:sp>
    </p:spTree>
    <p:extLst>
      <p:ext uri="{BB962C8B-B14F-4D97-AF65-F5344CB8AC3E}">
        <p14:creationId xmlns:p14="http://schemas.microsoft.com/office/powerpoint/2010/main" val="11680643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1C45D8-2369-8FAC-67C3-F0BECE141530}"/>
              </a:ext>
            </a:extLst>
          </p:cNvPr>
          <p:cNvSpPr>
            <a:spLocks noGrp="1"/>
          </p:cNvSpPr>
          <p:nvPr>
            <p:ph idx="1"/>
          </p:nvPr>
        </p:nvSpPr>
        <p:spPr/>
        <p:txBody>
          <a:bodyPr/>
          <a:lstStyle/>
          <a:p>
            <a:r>
              <a:rPr lang="en-US" dirty="0"/>
              <a:t>Spatial network and neighborhood effects</a:t>
            </a:r>
          </a:p>
          <a:p>
            <a:pPr lvl="1"/>
            <a:r>
              <a:rPr lang="en-US" dirty="0"/>
              <a:t>with John </a:t>
            </a:r>
            <a:r>
              <a:rPr lang="en-US" dirty="0" err="1"/>
              <a:t>Hipp</a:t>
            </a:r>
            <a:r>
              <a:rPr lang="en-US" dirty="0"/>
              <a:t> (UCI), Carter Butts (UCI), Zack </a:t>
            </a:r>
            <a:r>
              <a:rPr lang="en-US" dirty="0" err="1"/>
              <a:t>Almquist</a:t>
            </a:r>
            <a:r>
              <a:rPr lang="en-US" dirty="0"/>
              <a:t> (UW), and Loring Thomas (Princeton)</a:t>
            </a:r>
          </a:p>
          <a:p>
            <a:pPr lvl="1"/>
            <a:r>
              <a:rPr lang="en-US" dirty="0"/>
              <a:t>spatial distribution of social contact in urban areas</a:t>
            </a:r>
          </a:p>
          <a:p>
            <a:pPr lvl="1"/>
            <a:r>
              <a:rPr lang="en-US" dirty="0"/>
              <a:t>health risks and exposure to crime</a:t>
            </a:r>
          </a:p>
          <a:p>
            <a:pPr lvl="1"/>
            <a:r>
              <a:rPr lang="en-US" dirty="0"/>
              <a:t>varying social connection patterns by race, ethnicity, and sex</a:t>
            </a:r>
          </a:p>
        </p:txBody>
      </p:sp>
      <p:sp>
        <p:nvSpPr>
          <p:cNvPr id="3" name="Title 2">
            <a:extLst>
              <a:ext uri="{FF2B5EF4-FFF2-40B4-BE49-F238E27FC236}">
                <a16:creationId xmlns:a16="http://schemas.microsoft.com/office/drawing/2014/main" id="{8EBD85EB-076D-B0AB-D69A-E3962222AC50}"/>
              </a:ext>
            </a:extLst>
          </p:cNvPr>
          <p:cNvSpPr>
            <a:spLocks noGrp="1"/>
          </p:cNvSpPr>
          <p:nvPr>
            <p:ph type="title"/>
          </p:nvPr>
        </p:nvSpPr>
        <p:spPr/>
        <p:txBody>
          <a:bodyPr/>
          <a:lstStyle/>
          <a:p>
            <a:r>
              <a:rPr lang="en-US" dirty="0"/>
              <a:t>	Future Projects</a:t>
            </a:r>
          </a:p>
        </p:txBody>
      </p:sp>
      <p:sp>
        <p:nvSpPr>
          <p:cNvPr id="4" name="Footer Placeholder 3">
            <a:extLst>
              <a:ext uri="{FF2B5EF4-FFF2-40B4-BE49-F238E27FC236}">
                <a16:creationId xmlns:a16="http://schemas.microsoft.com/office/drawing/2014/main" id="{F84D25D0-0335-473C-1034-7A7FB5FF2A6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16B962D-A465-9EAC-1C7B-CE4EA9B746AA}"/>
              </a:ext>
            </a:extLst>
          </p:cNvPr>
          <p:cNvSpPr>
            <a:spLocks noGrp="1"/>
          </p:cNvSpPr>
          <p:nvPr>
            <p:ph type="sldNum" sz="quarter" idx="12"/>
          </p:nvPr>
        </p:nvSpPr>
        <p:spPr/>
        <p:txBody>
          <a:bodyPr/>
          <a:lstStyle/>
          <a:p>
            <a:fld id="{C5EB5B64-243B-AC41-AF55-A7B0E9BF081F}" type="slidenum">
              <a:rPr lang="en-US" smtClean="0"/>
              <a:pPr/>
              <a:t>45</a:t>
            </a:fld>
            <a:endParaRPr lang="en-US" dirty="0"/>
          </a:p>
        </p:txBody>
      </p:sp>
    </p:spTree>
    <p:extLst>
      <p:ext uri="{BB962C8B-B14F-4D97-AF65-F5344CB8AC3E}">
        <p14:creationId xmlns:p14="http://schemas.microsoft.com/office/powerpoint/2010/main" val="2345939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6422AD-A6D8-2BB5-1CF6-7CF538C3884F}"/>
              </a:ext>
            </a:extLst>
          </p:cNvPr>
          <p:cNvSpPr>
            <a:spLocks noGrp="1"/>
          </p:cNvSpPr>
          <p:nvPr>
            <p:ph idx="1"/>
          </p:nvPr>
        </p:nvSpPr>
        <p:spPr/>
        <p:txBody>
          <a:bodyPr/>
          <a:lstStyle/>
          <a:p>
            <a:pPr marL="0" indent="0">
              <a:buNone/>
            </a:pPr>
            <a:r>
              <a:rPr lang="en-US" dirty="0"/>
              <a:t>Migrant Social Networks</a:t>
            </a:r>
          </a:p>
          <a:p>
            <a:r>
              <a:rPr lang="en-US" dirty="0"/>
              <a:t>Diffusion of migration opportunities</a:t>
            </a:r>
          </a:p>
          <a:p>
            <a:pPr lvl="1"/>
            <a:r>
              <a:rPr lang="en-US" dirty="0"/>
              <a:t>Migrant-sending areas in Southeastern China</a:t>
            </a:r>
          </a:p>
          <a:p>
            <a:pPr lvl="1"/>
            <a:r>
              <a:rPr lang="en-US" dirty="0"/>
              <a:t>Archival data on transportation network, economic structures, and lineage networks</a:t>
            </a:r>
          </a:p>
          <a:p>
            <a:r>
              <a:rPr lang="en-US" dirty="0"/>
              <a:t>Immigrant integration</a:t>
            </a:r>
          </a:p>
          <a:p>
            <a:pPr lvl="1"/>
            <a:r>
              <a:rPr lang="en-US" dirty="0"/>
              <a:t>change of social networks over time and generation</a:t>
            </a:r>
          </a:p>
        </p:txBody>
      </p:sp>
      <p:sp>
        <p:nvSpPr>
          <p:cNvPr id="3" name="Title 2">
            <a:extLst>
              <a:ext uri="{FF2B5EF4-FFF2-40B4-BE49-F238E27FC236}">
                <a16:creationId xmlns:a16="http://schemas.microsoft.com/office/drawing/2014/main" id="{EF21D98B-17DA-C58F-8EDC-74035DC58AF6}"/>
              </a:ext>
            </a:extLst>
          </p:cNvPr>
          <p:cNvSpPr>
            <a:spLocks noGrp="1"/>
          </p:cNvSpPr>
          <p:nvPr>
            <p:ph type="title"/>
          </p:nvPr>
        </p:nvSpPr>
        <p:spPr/>
        <p:txBody>
          <a:bodyPr/>
          <a:lstStyle/>
          <a:p>
            <a:r>
              <a:rPr lang="en-US" dirty="0"/>
              <a:t>Future Projects</a:t>
            </a:r>
          </a:p>
        </p:txBody>
      </p:sp>
      <p:sp>
        <p:nvSpPr>
          <p:cNvPr id="4" name="Footer Placeholder 3">
            <a:extLst>
              <a:ext uri="{FF2B5EF4-FFF2-40B4-BE49-F238E27FC236}">
                <a16:creationId xmlns:a16="http://schemas.microsoft.com/office/drawing/2014/main" id="{1411B847-8D91-75EF-EC67-729426891EE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162AC6F-9B1B-B510-22AE-124611368457}"/>
              </a:ext>
            </a:extLst>
          </p:cNvPr>
          <p:cNvSpPr>
            <a:spLocks noGrp="1"/>
          </p:cNvSpPr>
          <p:nvPr>
            <p:ph type="sldNum" sz="quarter" idx="12"/>
          </p:nvPr>
        </p:nvSpPr>
        <p:spPr/>
        <p:txBody>
          <a:bodyPr/>
          <a:lstStyle/>
          <a:p>
            <a:fld id="{C5EB5B64-243B-AC41-AF55-A7B0E9BF081F}" type="slidenum">
              <a:rPr lang="en-US" smtClean="0"/>
              <a:pPr/>
              <a:t>46</a:t>
            </a:fld>
            <a:endParaRPr lang="en-US" dirty="0"/>
          </a:p>
        </p:txBody>
      </p:sp>
    </p:spTree>
    <p:extLst>
      <p:ext uri="{BB962C8B-B14F-4D97-AF65-F5344CB8AC3E}">
        <p14:creationId xmlns:p14="http://schemas.microsoft.com/office/powerpoint/2010/main" val="736390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34ECA7-BDC0-84FE-35E1-726B9FD2C333}"/>
              </a:ext>
            </a:extLst>
          </p:cNvPr>
          <p:cNvSpPr>
            <a:spLocks noGrp="1"/>
          </p:cNvSpPr>
          <p:nvPr>
            <p:ph idx="1"/>
          </p:nvPr>
        </p:nvSpPr>
        <p:spPr/>
        <p:txBody>
          <a:bodyPr/>
          <a:lstStyle/>
          <a:p>
            <a:r>
              <a:rPr lang="en-US" dirty="0"/>
              <a:t>Methodology and mathematical sociology</a:t>
            </a:r>
          </a:p>
          <a:p>
            <a:pPr lvl="1"/>
            <a:r>
              <a:rPr lang="en-US" dirty="0"/>
              <a:t>temporal models for valued network analysis</a:t>
            </a:r>
          </a:p>
          <a:p>
            <a:pPr lvl="1"/>
            <a:r>
              <a:rPr lang="en-US" dirty="0"/>
              <a:t>stochastic process of valued network models</a:t>
            </a:r>
          </a:p>
          <a:p>
            <a:pPr lvl="1"/>
            <a:r>
              <a:rPr lang="en-US" dirty="0"/>
              <a:t>network regression (MR-QAP) for discrete data</a:t>
            </a:r>
          </a:p>
          <a:p>
            <a:pPr lvl="1"/>
            <a:r>
              <a:rPr lang="en-US" dirty="0"/>
              <a:t>Simulation models for immobility and segregation (empirically calibrated)</a:t>
            </a:r>
          </a:p>
        </p:txBody>
      </p:sp>
      <p:sp>
        <p:nvSpPr>
          <p:cNvPr id="3" name="Title 2">
            <a:extLst>
              <a:ext uri="{FF2B5EF4-FFF2-40B4-BE49-F238E27FC236}">
                <a16:creationId xmlns:a16="http://schemas.microsoft.com/office/drawing/2014/main" id="{AABAF57A-6A3D-8E5A-5BFD-9B627B70C371}"/>
              </a:ext>
            </a:extLst>
          </p:cNvPr>
          <p:cNvSpPr>
            <a:spLocks noGrp="1"/>
          </p:cNvSpPr>
          <p:nvPr>
            <p:ph type="title"/>
          </p:nvPr>
        </p:nvSpPr>
        <p:spPr/>
        <p:txBody>
          <a:bodyPr/>
          <a:lstStyle/>
          <a:p>
            <a:r>
              <a:rPr lang="en-US" dirty="0"/>
              <a:t>Future Projects</a:t>
            </a:r>
          </a:p>
        </p:txBody>
      </p:sp>
      <p:sp>
        <p:nvSpPr>
          <p:cNvPr id="4" name="Footer Placeholder 3">
            <a:extLst>
              <a:ext uri="{FF2B5EF4-FFF2-40B4-BE49-F238E27FC236}">
                <a16:creationId xmlns:a16="http://schemas.microsoft.com/office/drawing/2014/main" id="{DC3ED76F-C22D-3963-3E1C-7F95DFB8F01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BC1336A-38E1-A155-F0AB-C583DC0BFCE2}"/>
              </a:ext>
            </a:extLst>
          </p:cNvPr>
          <p:cNvSpPr>
            <a:spLocks noGrp="1"/>
          </p:cNvSpPr>
          <p:nvPr>
            <p:ph type="sldNum" sz="quarter" idx="12"/>
          </p:nvPr>
        </p:nvSpPr>
        <p:spPr/>
        <p:txBody>
          <a:bodyPr/>
          <a:lstStyle/>
          <a:p>
            <a:fld id="{C5EB5B64-243B-AC41-AF55-A7B0E9BF081F}" type="slidenum">
              <a:rPr lang="en-US" smtClean="0"/>
              <a:pPr/>
              <a:t>47</a:t>
            </a:fld>
            <a:endParaRPr lang="en-US" dirty="0"/>
          </a:p>
        </p:txBody>
      </p:sp>
    </p:spTree>
    <p:extLst>
      <p:ext uri="{BB962C8B-B14F-4D97-AF65-F5344CB8AC3E}">
        <p14:creationId xmlns:p14="http://schemas.microsoft.com/office/powerpoint/2010/main" val="12956272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EE0FF5-97A6-DB8D-BB4D-DA614BCF8734}"/>
              </a:ext>
            </a:extLst>
          </p:cNvPr>
          <p:cNvSpPr>
            <a:spLocks noGrp="1"/>
          </p:cNvSpPr>
          <p:nvPr>
            <p:ph type="ctrTitle"/>
          </p:nvPr>
        </p:nvSpPr>
        <p:spPr/>
        <p:txBody>
          <a:bodyPr/>
          <a:lstStyle/>
          <a:p>
            <a:r>
              <a:rPr lang="en-US" sz="7200" dirty="0"/>
              <a:t>Methods</a:t>
            </a:r>
          </a:p>
        </p:txBody>
      </p:sp>
      <p:sp>
        <p:nvSpPr>
          <p:cNvPr id="7" name="Subtitle 6">
            <a:extLst>
              <a:ext uri="{FF2B5EF4-FFF2-40B4-BE49-F238E27FC236}">
                <a16:creationId xmlns:a16="http://schemas.microsoft.com/office/drawing/2014/main" id="{3BCBEEBB-B8A1-E4B3-5C5C-7228439D5D81}"/>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566CEE67-4971-4773-9304-16E7D909DA7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FD4BB87-76DD-4197-480A-4AF9A2BFF7D6}"/>
              </a:ext>
            </a:extLst>
          </p:cNvPr>
          <p:cNvSpPr>
            <a:spLocks noGrp="1"/>
          </p:cNvSpPr>
          <p:nvPr>
            <p:ph type="sldNum" sz="quarter" idx="12"/>
          </p:nvPr>
        </p:nvSpPr>
        <p:spPr/>
        <p:txBody>
          <a:bodyPr/>
          <a:lstStyle/>
          <a:p>
            <a:fld id="{C5EB5B64-243B-AC41-AF55-A7B0E9BF081F}" type="slidenum">
              <a:rPr lang="en-US" smtClean="0"/>
              <a:pPr/>
              <a:t>48</a:t>
            </a:fld>
            <a:endParaRPr lang="en-US" dirty="0"/>
          </a:p>
        </p:txBody>
      </p:sp>
    </p:spTree>
    <p:extLst>
      <p:ext uri="{BB962C8B-B14F-4D97-AF65-F5344CB8AC3E}">
        <p14:creationId xmlns:p14="http://schemas.microsoft.com/office/powerpoint/2010/main" val="22833619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7A30C-6F8C-9A40-88B8-CE2DCB239C8E}"/>
              </a:ext>
            </a:extLst>
          </p:cNvPr>
          <p:cNvSpPr>
            <a:spLocks noGrp="1"/>
          </p:cNvSpPr>
          <p:nvPr>
            <p:ph type="title"/>
          </p:nvPr>
        </p:nvSpPr>
        <p:spPr>
          <a:xfrm>
            <a:off x="0" y="495364"/>
            <a:ext cx="9144000" cy="1143000"/>
          </a:xfrm>
        </p:spPr>
        <p:txBody>
          <a:bodyPr/>
          <a:lstStyle/>
          <a:p>
            <a:r>
              <a:rPr lang="en-US" dirty="0"/>
              <a:t>Valued ERGMs</a:t>
            </a:r>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4EEA2057-AC33-6B4D-9070-07C558E97FDE}"/>
                  </a:ext>
                </a:extLst>
              </p:cNvPr>
              <p:cNvSpPr>
                <a:spLocks noGrp="1"/>
              </p:cNvSpPr>
              <p:nvPr>
                <p:ph idx="1"/>
              </p:nvPr>
            </p:nvSpPr>
            <p:spPr>
              <a:xfrm>
                <a:off x="185531" y="1229139"/>
                <a:ext cx="8852452" cy="5217381"/>
              </a:xfrm>
            </p:spPr>
            <p:txBody>
              <a:bodyPr>
                <a:normAutofit/>
              </a:bodyPr>
              <a:lstStyle/>
              <a:p>
                <a:pPr>
                  <a:lnSpc>
                    <a:spcPct val="120000"/>
                  </a:lnSpc>
                </a:pPr>
                <a:r>
                  <a:rPr kumimoji="1" lang="en-US" altLang="zh-CN" sz="2800" dirty="0">
                    <a:latin typeface="Cambria Math" panose="02040503050406030204" pitchFamily="18" charset="0"/>
                    <a:ea typeface="Cambria Math" panose="02040503050406030204" pitchFamily="18" charset="0"/>
                  </a:rPr>
                  <a:t>ERGMs:</a:t>
                </a:r>
                <a:r>
                  <a:rPr kumimoji="1" lang="zh-CN" altLang="en-US" sz="2800" dirty="0">
                    <a:latin typeface="Cambria Math" panose="02040503050406030204" pitchFamily="18" charset="0"/>
                  </a:rPr>
                  <a:t> </a:t>
                </a:r>
                <a:r>
                  <a:rPr kumimoji="1" lang="en-US" altLang="zh-CN" sz="2800" dirty="0">
                    <a:latin typeface="Cambria Math" panose="02040503050406030204" pitchFamily="18" charset="0"/>
                  </a:rPr>
                  <a:t>parametric statistical model on network structure </a:t>
                </a:r>
                <a:r>
                  <a:rPr kumimoji="1" lang="en-US" altLang="zh-CN" sz="2400" dirty="0">
                    <a:latin typeface="Cambria Math" panose="02040503050406030204" pitchFamily="18" charset="0"/>
                    <a:ea typeface="Cambria Math" panose="02040503050406030204" pitchFamily="18" charset="0"/>
                  </a:rPr>
                  <a:t>(Wasserman &amp; Pattison1996).</a:t>
                </a:r>
                <a:endParaRPr kumimoji="1" lang="en-US" altLang="zh-CN" sz="2800" dirty="0">
                  <a:latin typeface="Cambria Math" panose="02040503050406030204" pitchFamily="18" charset="0"/>
                  <a:ea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m:rPr>
                          <m:nor/>
                        </m:rPr>
                        <a:rPr lang="en-US" altLang="zh-CN" sz="2400" dirty="0">
                          <a:latin typeface="Cambria Math" panose="02040503050406030204" pitchFamily="18" charset="0"/>
                          <a:ea typeface="Cambria Math" panose="02040503050406030204" pitchFamily="18" charset="0"/>
                        </a:rPr>
                        <m:t>P</m:t>
                      </m:r>
                      <m:r>
                        <m:rPr>
                          <m:nor/>
                        </m:rPr>
                        <a:rPr lang="en-US" altLang="zh-CN" sz="2400" b="0" i="0" dirty="0" smtClean="0">
                          <a:latin typeface="Cambria Math" panose="02040503050406030204" pitchFamily="18" charset="0"/>
                          <a:ea typeface="Cambria Math" panose="02040503050406030204" pitchFamily="18" charset="0"/>
                        </a:rPr>
                        <m:t>r</m:t>
                      </m:r>
                      <m:r>
                        <m:rPr>
                          <m:nor/>
                        </m:rPr>
                        <a:rPr lang="en-US" altLang="zh-CN" sz="2400" dirty="0">
                          <a:latin typeface="Cambria Math" panose="02040503050406030204" pitchFamily="18" charset="0"/>
                          <a:ea typeface="Cambria Math" panose="02040503050406030204" pitchFamily="18" charset="0"/>
                        </a:rPr>
                        <m:t>(</m:t>
                      </m:r>
                      <m:r>
                        <m:rPr>
                          <m:nor/>
                        </m:rPr>
                        <a:rPr lang="en-US" altLang="zh-CN" sz="2400" dirty="0">
                          <a:latin typeface="Cambria Math" panose="02040503050406030204" pitchFamily="18" charset="0"/>
                          <a:ea typeface="Cambria Math" panose="02040503050406030204" pitchFamily="18" charset="0"/>
                        </a:rPr>
                        <m:t>Y</m:t>
                      </m:r>
                      <m:r>
                        <m:rPr>
                          <m:nor/>
                        </m:rPr>
                        <a:rPr lang="en-US" altLang="zh-CN" sz="2400" dirty="0">
                          <a:latin typeface="Cambria Math" panose="02040503050406030204" pitchFamily="18" charset="0"/>
                          <a:ea typeface="Cambria Math" panose="02040503050406030204" pitchFamily="18" charset="0"/>
                        </a:rPr>
                        <m:t>=</m:t>
                      </m:r>
                      <m:r>
                        <m:rPr>
                          <m:nor/>
                        </m:rPr>
                        <a:rPr lang="en-US" altLang="zh-CN" sz="2400" dirty="0">
                          <a:latin typeface="Cambria Math" panose="02040503050406030204" pitchFamily="18" charset="0"/>
                          <a:ea typeface="Cambria Math" panose="02040503050406030204" pitchFamily="18" charset="0"/>
                        </a:rPr>
                        <m:t>y</m:t>
                      </m:r>
                      <m:r>
                        <m:rPr>
                          <m:nor/>
                        </m:rPr>
                        <a:rPr lang="en-US" altLang="zh-CN" sz="2400" dirty="0">
                          <a:latin typeface="Cambria Math" panose="02040503050406030204" pitchFamily="18" charset="0"/>
                          <a:ea typeface="Cambria Math" panose="02040503050406030204" pitchFamily="18" charset="0"/>
                        </a:rPr>
                        <m:t>)=</m:t>
                      </m:r>
                      <m:f>
                        <m:fPr>
                          <m:ctrlPr>
                            <a:rPr lang="en-US" altLang="zh-CN" sz="2400" i="1" dirty="0" smtClean="0">
                              <a:latin typeface="Cambria Math" panose="02040503050406030204" pitchFamily="18" charset="0"/>
                              <a:ea typeface="Cambria Math" panose="02040503050406030204" pitchFamily="18" charset="0"/>
                            </a:rPr>
                          </m:ctrlPr>
                        </m:fPr>
                        <m:num>
                          <m:r>
                            <a:rPr lang="en-US" altLang="zh-CN" sz="2400" b="0" i="1" dirty="0" smtClean="0">
                              <a:latin typeface="Cambria Math" panose="02040503050406030204" pitchFamily="18" charset="0"/>
                              <a:ea typeface="Cambria Math" panose="02040503050406030204" pitchFamily="18" charset="0"/>
                            </a:rPr>
                            <m:t>h</m:t>
                          </m:r>
                          <m:r>
                            <a:rPr lang="en-US" altLang="zh-CN" sz="2400" b="0" i="1" dirty="0" smtClean="0">
                              <a:latin typeface="Cambria Math" panose="02040503050406030204" pitchFamily="18" charset="0"/>
                              <a:ea typeface="Cambria Math" panose="02040503050406030204" pitchFamily="18" charset="0"/>
                            </a:rPr>
                            <m:t>(</m:t>
                          </m:r>
                          <m:r>
                            <m:rPr>
                              <m:nor/>
                            </m:rPr>
                            <a:rPr lang="en-US" altLang="zh-CN" sz="2400" b="0" i="0" dirty="0" smtClean="0">
                              <a:latin typeface="Cambria Math" panose="02040503050406030204" pitchFamily="18" charset="0"/>
                              <a:ea typeface="Cambria Math" panose="02040503050406030204" pitchFamily="18" charset="0"/>
                            </a:rPr>
                            <m:t>y</m:t>
                          </m:r>
                          <m:r>
                            <m:rPr>
                              <m:nor/>
                            </m:rPr>
                            <a:rPr lang="en-US" altLang="zh-CN" sz="2400" b="0" i="0" dirty="0" smtClean="0">
                              <a:latin typeface="Cambria Math" panose="02040503050406030204" pitchFamily="18" charset="0"/>
                              <a:ea typeface="Cambria Math" panose="02040503050406030204" pitchFamily="18" charset="0"/>
                            </a:rPr>
                            <m:t>)</m:t>
                          </m:r>
                          <m:r>
                            <m:rPr>
                              <m:nor/>
                            </m:rPr>
                            <a:rPr lang="en-US" altLang="zh-CN" sz="2400" dirty="0">
                              <a:latin typeface="Cambria Math" panose="02040503050406030204" pitchFamily="18" charset="0"/>
                              <a:ea typeface="Cambria Math" panose="02040503050406030204" pitchFamily="18" charset="0"/>
                            </a:rPr>
                            <m:t>exp</m:t>
                          </m:r>
                          <m:r>
                            <m:rPr>
                              <m:nor/>
                            </m:rPr>
                            <a:rPr lang="en-US" altLang="zh-CN" sz="2400" dirty="0">
                              <a:latin typeface="Cambria Math" panose="02040503050406030204" pitchFamily="18" charset="0"/>
                              <a:ea typeface="Cambria Math" panose="02040503050406030204" pitchFamily="18" charset="0"/>
                            </a:rPr>
                            <m:t>(</m:t>
                          </m:r>
                          <m:r>
                            <m:rPr>
                              <m:nor/>
                            </m:rPr>
                            <a:rPr lang="el-GR" altLang="zh-CN" sz="2400" dirty="0">
                              <a:latin typeface="Cambria Math" panose="02040503050406030204" pitchFamily="18" charset="0"/>
                              <a:ea typeface="Cambria Math" panose="02040503050406030204" pitchFamily="18" charset="0"/>
                            </a:rPr>
                            <m:t>θ</m:t>
                          </m:r>
                          <m:r>
                            <m:rPr>
                              <m:nor/>
                            </m:rPr>
                            <a:rPr lang="en-US" altLang="zh-CN" sz="2400" baseline="30000" dirty="0" smtClean="0">
                              <a:latin typeface="Cambria Math" panose="02040503050406030204" pitchFamily="18" charset="0"/>
                              <a:ea typeface="Cambria Math" panose="02040503050406030204" pitchFamily="18" charset="0"/>
                            </a:rPr>
                            <m:t>T</m:t>
                          </m:r>
                          <m:r>
                            <m:rPr>
                              <m:nor/>
                            </m:rPr>
                            <a:rPr lang="en-US" sz="2400" b="0" i="0" smtClean="0">
                              <a:latin typeface="Cambria Math" panose="02040503050406030204" pitchFamily="18" charset="0"/>
                              <a:ea typeface="Cambria Math" panose="02040503050406030204" pitchFamily="18" charset="0"/>
                            </a:rPr>
                            <m:t>t</m:t>
                          </m:r>
                          <m:r>
                            <m:rPr>
                              <m:nor/>
                            </m:rPr>
                            <a:rPr lang="en-US" sz="2400" b="0" i="0" smtClean="0">
                              <a:latin typeface="Cambria Math" panose="02040503050406030204" pitchFamily="18" charset="0"/>
                              <a:ea typeface="Cambria Math" panose="02040503050406030204" pitchFamily="18" charset="0"/>
                            </a:rPr>
                            <m:t>(</m:t>
                          </m:r>
                          <m:r>
                            <m:rPr>
                              <m:nor/>
                            </m:rPr>
                            <a:rPr lang="en-US" sz="2400" b="0" i="1" smtClean="0">
                              <a:latin typeface="Cambria Math" panose="02040503050406030204" pitchFamily="18" charset="0"/>
                              <a:ea typeface="Cambria Math" panose="02040503050406030204" pitchFamily="18" charset="0"/>
                            </a:rPr>
                            <m:t>x</m:t>
                          </m:r>
                          <m:r>
                            <m:rPr>
                              <m:nor/>
                            </m:rP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cs typeface="Times New Roman" panose="02020603050405020304" pitchFamily="18" charset="0"/>
                            </a:rPr>
                            <m:t>𝑦</m:t>
                          </m:r>
                          <m:r>
                            <m:rPr>
                              <m:nor/>
                            </m:rPr>
                            <a:rPr lang="en-US" sz="2400">
                              <a:latin typeface="Cambria Math" panose="02040503050406030204" pitchFamily="18" charset="0"/>
                              <a:ea typeface="Cambria Math" panose="02040503050406030204" pitchFamily="18" charset="0"/>
                            </a:rPr>
                            <m:t>)</m:t>
                          </m:r>
                          <m:r>
                            <m:rPr>
                              <m:nor/>
                            </m:rPr>
                            <a:rPr lang="en-US" altLang="zh-CN" sz="2400" dirty="0">
                              <a:latin typeface="Cambria Math" panose="02040503050406030204" pitchFamily="18" charset="0"/>
                              <a:ea typeface="Cambria Math" panose="02040503050406030204" pitchFamily="18" charset="0"/>
                            </a:rPr>
                            <m:t>)</m:t>
                          </m:r>
                        </m:num>
                        <m:den>
                          <m:r>
                            <m:rPr>
                              <m:nor/>
                            </m:rPr>
                            <a:rPr lang="en-US" altLang="zh-CN" sz="2400" dirty="0">
                              <a:latin typeface="Cambria Math" panose="02040503050406030204" pitchFamily="18" charset="0"/>
                              <a:ea typeface="Cambria Math" panose="02040503050406030204" pitchFamily="18" charset="0"/>
                            </a:rPr>
                            <m:t>k</m:t>
                          </m:r>
                          <m:r>
                            <m:rPr>
                              <m:nor/>
                            </m:rPr>
                            <a:rPr lang="en-US" altLang="zh-CN" sz="2400" dirty="0">
                              <a:latin typeface="Cambria Math" panose="02040503050406030204" pitchFamily="18" charset="0"/>
                              <a:ea typeface="Cambria Math" panose="02040503050406030204" pitchFamily="18" charset="0"/>
                            </a:rPr>
                            <m:t>(</m:t>
                          </m:r>
                          <m:r>
                            <m:rPr>
                              <m:nor/>
                            </m:rPr>
                            <a:rPr lang="el-GR" altLang="zh-CN" sz="2400" dirty="0">
                              <a:latin typeface="Cambria Math" panose="02040503050406030204" pitchFamily="18" charset="0"/>
                              <a:ea typeface="Cambria Math" panose="02040503050406030204" pitchFamily="18" charset="0"/>
                            </a:rPr>
                            <m:t>θ</m:t>
                          </m:r>
                          <m:r>
                            <m:rPr>
                              <m:nor/>
                            </m:rPr>
                            <a:rPr lang="el-GR" altLang="zh-CN" sz="2400" dirty="0">
                              <a:latin typeface="Cambria Math" panose="02040503050406030204" pitchFamily="18" charset="0"/>
                              <a:ea typeface="Cambria Math" panose="02040503050406030204" pitchFamily="18" charset="0"/>
                            </a:rPr>
                            <m:t>)</m:t>
                          </m:r>
                        </m:den>
                      </m:f>
                    </m:oMath>
                  </m:oMathPara>
                </a14:m>
                <a:endParaRPr lang="en-US" altLang="zh-CN" sz="2400" i="1" dirty="0">
                  <a:latin typeface="Cambria Math" panose="02040503050406030204" pitchFamily="18" charset="0"/>
                  <a:ea typeface="Cambria Math" panose="02040503050406030204" pitchFamily="18"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r>
                        <m:rPr>
                          <m:nor/>
                        </m:rPr>
                        <a:rPr lang="en-US" sz="2000">
                          <a:latin typeface="Cambria Math" panose="02040503050406030204" pitchFamily="18" charset="0"/>
                          <a:ea typeface="Cambria Math" panose="02040503050406030204" pitchFamily="18" charset="0"/>
                        </a:rPr>
                        <m:t>k</m:t>
                      </m:r>
                      <m:r>
                        <m:rPr>
                          <m:nor/>
                        </m:rPr>
                        <a:rPr lang="en-US" sz="2000">
                          <a:latin typeface="Cambria Math" panose="02040503050406030204" pitchFamily="18" charset="0"/>
                          <a:ea typeface="Cambria Math" panose="02040503050406030204" pitchFamily="18" charset="0"/>
                        </a:rPr>
                        <m:t>(</m:t>
                      </m:r>
                      <m:r>
                        <m:rPr>
                          <m:nor/>
                        </m:rPr>
                        <a:rPr lang="el-GR" sz="2000">
                          <a:latin typeface="Cambria Math" panose="02040503050406030204" pitchFamily="18" charset="0"/>
                          <a:ea typeface="Cambria Math" panose="02040503050406030204" pitchFamily="18" charset="0"/>
                        </a:rPr>
                        <m:t>θ</m:t>
                      </m:r>
                      <m:r>
                        <m:rPr>
                          <m:nor/>
                        </m:rPr>
                        <a:rPr lang="el-GR" sz="2000">
                          <a:latin typeface="Cambria Math" panose="02040503050406030204" pitchFamily="18" charset="0"/>
                          <a:ea typeface="Cambria Math" panose="02040503050406030204" pitchFamily="18" charset="0"/>
                        </a:rPr>
                        <m:t>)</m:t>
                      </m:r>
                      <m:r>
                        <m:rPr>
                          <m:nor/>
                        </m:rPr>
                        <a:rPr lang="en-US" sz="2000">
                          <a:latin typeface="Cambria Math" panose="02040503050406030204" pitchFamily="18" charset="0"/>
                          <a:ea typeface="Cambria Math" panose="02040503050406030204" pitchFamily="18" charset="0"/>
                        </a:rPr>
                        <m:t>=</m:t>
                      </m:r>
                      <m:nary>
                        <m:naryPr>
                          <m:chr m:val="∑"/>
                          <m:supHide m:val="on"/>
                          <m:ctrlPr>
                            <a:rPr lang="en-US" sz="2000" i="1">
                              <a:latin typeface="Cambria Math" panose="02040503050406030204" pitchFamily="18" charset="0"/>
                              <a:ea typeface="Cambria Math" panose="02040503050406030204" pitchFamily="18" charset="0"/>
                            </a:rPr>
                          </m:ctrlPr>
                        </m:naryPr>
                        <m:sub>
                          <m:r>
                            <m:rPr>
                              <m:nor/>
                            </m:rPr>
                            <a:rPr lang="en-US" sz="2000">
                              <a:latin typeface="Cambria Math" panose="02040503050406030204" pitchFamily="18" charset="0"/>
                              <a:ea typeface="Cambria Math" panose="02040503050406030204" pitchFamily="18" charset="0"/>
                            </a:rPr>
                            <m:t>y</m:t>
                          </m:r>
                          <m:r>
                            <a:rPr lang="en-US" sz="2000" i="1">
                              <a:latin typeface="Cambria Math" panose="02040503050406030204" pitchFamily="18" charset="0"/>
                              <a:ea typeface="Cambria Math" panose="02040503050406030204" pitchFamily="18" charset="0"/>
                              <a:cs typeface="Times New Roman" panose="02020603050405020304" pitchFamily="18" charset="0"/>
                            </a:rPr>
                            <m:t>’</m:t>
                          </m:r>
                          <m:r>
                            <m:rPr>
                              <m:nor/>
                            </m:rPr>
                            <a:rPr lang="en-US" sz="2000" i="1">
                              <a:latin typeface="Cambria Math" panose="02040503050406030204" pitchFamily="18" charset="0"/>
                              <a:ea typeface="Cambria Math" panose="02040503050406030204" pitchFamily="18" charset="0"/>
                            </a:rPr>
                            <m:t> </m:t>
                          </m:r>
                          <m:r>
                            <m:rPr>
                              <m:nor/>
                            </m:rPr>
                            <a:rPr lang="en-US" sz="2000">
                              <a:latin typeface="Cambria Math" panose="02040503050406030204" pitchFamily="18" charset="0"/>
                              <a:ea typeface="Cambria Math" panose="02040503050406030204" pitchFamily="18" charset="0"/>
                              <a:cs typeface="Cambria Math" panose="02040503050406030204" pitchFamily="18" charset="0"/>
                            </a:rPr>
                            <m:t>∈</m:t>
                          </m:r>
                          <m:r>
                            <m:rPr>
                              <m:nor/>
                            </m:rP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cs typeface="Cambria Math" panose="02040503050406030204" pitchFamily="18" charset="0"/>
                            </a:rPr>
                            <m:t>𝒴</m:t>
                          </m:r>
                        </m:sub>
                        <m:sup/>
                        <m:e>
                          <m:r>
                            <a:rPr lang="en-US" sz="2000" i="1">
                              <a:latin typeface="Cambria Math" panose="02040503050406030204" pitchFamily="18" charset="0"/>
                              <a:ea typeface="Cambria Math" panose="02040503050406030204" pitchFamily="18" charset="0"/>
                              <a:cs typeface="Times New Roman" panose="02020603050405020304" pitchFamily="18" charset="0"/>
                            </a:rPr>
                            <m:t>h</m:t>
                          </m:r>
                          <m:r>
                            <a:rPr lang="en-US" sz="2000" i="1">
                              <a:latin typeface="Cambria Math" panose="02040503050406030204" pitchFamily="18" charset="0"/>
                              <a:ea typeface="Cambria Math" panose="02040503050406030204" pitchFamily="18" charset="0"/>
                              <a:cs typeface="Times New Roman" panose="02020603050405020304" pitchFamily="18" charset="0"/>
                            </a:rPr>
                            <m:t>(</m:t>
                          </m:r>
                          <m:r>
                            <m:rPr>
                              <m:nor/>
                            </m:rPr>
                            <a:rPr lang="en-US" sz="2000">
                              <a:latin typeface="Cambria Math" panose="02040503050406030204" pitchFamily="18" charset="0"/>
                              <a:ea typeface="Cambria Math" panose="02040503050406030204" pitchFamily="18" charset="0"/>
                            </a:rPr>
                            <m:t>y</m:t>
                          </m:r>
                          <m:r>
                            <a:rPr lang="en-US" sz="2000" i="1">
                              <a:latin typeface="Cambria Math" panose="02040503050406030204" pitchFamily="18" charset="0"/>
                              <a:ea typeface="Cambria Math" panose="02040503050406030204" pitchFamily="18" charset="0"/>
                              <a:cs typeface="Times New Roman" panose="02020603050405020304" pitchFamily="18" charset="0"/>
                            </a:rPr>
                            <m:t>’</m:t>
                          </m:r>
                          <m:r>
                            <m:rPr>
                              <m:nor/>
                            </m:rPr>
                            <a:rPr lang="en-US" sz="2000">
                              <a:latin typeface="Cambria Math" panose="02040503050406030204" pitchFamily="18" charset="0"/>
                              <a:ea typeface="Cambria Math" panose="02040503050406030204" pitchFamily="18" charset="0"/>
                            </a:rPr>
                            <m:t>)</m:t>
                          </m:r>
                          <m:r>
                            <m:rPr>
                              <m:nor/>
                            </m:rPr>
                            <a:rPr lang="en-US" sz="2000">
                              <a:latin typeface="Cambria Math" panose="02040503050406030204" pitchFamily="18" charset="0"/>
                              <a:ea typeface="Cambria Math" panose="02040503050406030204" pitchFamily="18" charset="0"/>
                            </a:rPr>
                            <m:t>exp</m:t>
                          </m:r>
                          <m:r>
                            <m:rPr>
                              <m:nor/>
                            </m:rPr>
                            <a:rPr lang="en-US" sz="2000">
                              <a:latin typeface="Cambria Math" panose="02040503050406030204" pitchFamily="18" charset="0"/>
                              <a:ea typeface="Cambria Math" panose="02040503050406030204" pitchFamily="18" charset="0"/>
                            </a:rPr>
                            <m:t>(</m:t>
                          </m:r>
                          <m:r>
                            <m:rPr>
                              <m:nor/>
                            </m:rPr>
                            <a:rPr lang="el-GR" sz="2000">
                              <a:latin typeface="Cambria Math" panose="02040503050406030204" pitchFamily="18" charset="0"/>
                              <a:ea typeface="Cambria Math" panose="02040503050406030204" pitchFamily="18" charset="0"/>
                            </a:rPr>
                            <m:t>θ</m:t>
                          </m:r>
                          <m:r>
                            <m:rPr>
                              <m:nor/>
                            </m:rPr>
                            <a:rPr lang="en-US" sz="2000" baseline="30000">
                              <a:latin typeface="Cambria Math" panose="02040503050406030204" pitchFamily="18" charset="0"/>
                              <a:ea typeface="Cambria Math" panose="02040503050406030204" pitchFamily="18" charset="0"/>
                            </a:rPr>
                            <m:t>T</m:t>
                          </m:r>
                          <m:r>
                            <m:rPr>
                              <m:nor/>
                            </m:rPr>
                            <a:rPr lang="en-US" sz="2000" b="0" i="0" smtClean="0">
                              <a:latin typeface="Cambria Math" panose="02040503050406030204" pitchFamily="18" charset="0"/>
                              <a:ea typeface="Cambria Math" panose="02040503050406030204" pitchFamily="18" charset="0"/>
                            </a:rPr>
                            <m:t>t</m:t>
                          </m:r>
                          <m:r>
                            <m:rPr>
                              <m:nor/>
                            </m:rPr>
                            <a:rPr lang="en-US" sz="2000">
                              <a:latin typeface="Cambria Math" panose="02040503050406030204" pitchFamily="18" charset="0"/>
                              <a:ea typeface="Cambria Math" panose="02040503050406030204" pitchFamily="18" charset="0"/>
                            </a:rPr>
                            <m:t>(</m:t>
                          </m:r>
                          <m:r>
                            <m:rPr>
                              <m:nor/>
                            </m:rPr>
                            <a:rPr lang="en-US" sz="2000">
                              <a:latin typeface="Cambria Math" panose="02040503050406030204" pitchFamily="18" charset="0"/>
                              <a:ea typeface="Cambria Math" panose="02040503050406030204" pitchFamily="18" charset="0"/>
                              <a:cs typeface="Times New Roman" panose="02020603050405020304" pitchFamily="18" charset="0"/>
                            </a:rPr>
                            <m:t>x</m:t>
                          </m:r>
                          <m:r>
                            <m:rPr>
                              <m:nor/>
                            </m:rPr>
                            <a:rPr lang="en-US" sz="2000">
                              <a:latin typeface="Cambria Math" panose="02040503050406030204" pitchFamily="18" charset="0"/>
                              <a:ea typeface="Cambria Math" panose="02040503050406030204" pitchFamily="18" charset="0"/>
                              <a:cs typeface="Times New Roman" panose="02020603050405020304" pitchFamily="18" charset="0"/>
                            </a:rPr>
                            <m:t>, </m:t>
                          </m:r>
                          <m:r>
                            <m:rPr>
                              <m:nor/>
                            </m:rPr>
                            <a:rPr lang="en-US" sz="2000">
                              <a:latin typeface="Cambria Math" panose="02040503050406030204" pitchFamily="18" charset="0"/>
                              <a:ea typeface="Cambria Math" panose="02040503050406030204" pitchFamily="18" charset="0"/>
                            </a:rPr>
                            <m:t>y</m:t>
                          </m:r>
                          <m:r>
                            <m:rPr>
                              <m:nor/>
                            </m:rPr>
                            <a:rPr lang="en-US" sz="200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cs typeface="Times New Roman" panose="02020603050405020304" pitchFamily="18" charset="0"/>
                            </a:rPr>
                            <m:t>)</m:t>
                          </m:r>
                        </m:e>
                      </m:nary>
                    </m:oMath>
                  </m:oMathPara>
                </a14:m>
                <a:endParaRPr kumimoji="1" lang="en-US" altLang="zh-CN" sz="2800" dirty="0">
                  <a:latin typeface="Cambria Math" panose="02040503050406030204" pitchFamily="18" charset="0"/>
                  <a:ea typeface="Cambria Math" panose="02040503050406030204" pitchFamily="18" charset="0"/>
                </a:endParaRPr>
              </a:p>
              <a:p>
                <a:pPr>
                  <a:lnSpc>
                    <a:spcPct val="120000"/>
                  </a:lnSpc>
                </a:pPr>
                <a:r>
                  <a:rPr kumimoji="1" lang="en-US" altLang="zh-CN" sz="2800" dirty="0">
                    <a:latin typeface="Cambria Math" panose="02040503050406030204" pitchFamily="18" charset="0"/>
                    <a:ea typeface="Cambria Math" panose="02040503050406030204" pitchFamily="18" charset="0"/>
                  </a:rPr>
                  <a:t>Valued:</a:t>
                </a:r>
                <a:r>
                  <a:rPr kumimoji="1" lang="zh-CN" altLang="en-US" sz="2800" dirty="0">
                    <a:latin typeface="Cambria Math" panose="02040503050406030204" pitchFamily="18" charset="0"/>
                  </a:rPr>
                  <a:t> </a:t>
                </a:r>
                <a:r>
                  <a:rPr kumimoji="1" lang="en-US" altLang="zh-CN" sz="2800" dirty="0">
                    <a:latin typeface="Cambria Math" panose="02040503050406030204" pitchFamily="18" charset="0"/>
                    <a:ea typeface="Cambria Math" panose="02040503050406030204" pitchFamily="18" charset="0"/>
                  </a:rPr>
                  <a:t>edges</a:t>
                </a:r>
                <a:r>
                  <a:rPr kumimoji="1" lang="zh-CN" altLang="en-US" sz="2800" dirty="0">
                    <a:latin typeface="Cambria Math" panose="02040503050406030204" pitchFamily="18" charset="0"/>
                  </a:rPr>
                  <a:t> </a:t>
                </a:r>
                <a:r>
                  <a:rPr kumimoji="1" lang="en-US" altLang="zh-CN" sz="2800" dirty="0">
                    <a:latin typeface="Cambria Math" panose="02040503050406030204" pitchFamily="18" charset="0"/>
                    <a:ea typeface="Cambria Math" panose="02040503050406030204" pitchFamily="18" charset="0"/>
                  </a:rPr>
                  <a:t>are</a:t>
                </a:r>
                <a:r>
                  <a:rPr kumimoji="1" lang="zh-CN" altLang="en-US" sz="2800" dirty="0">
                    <a:latin typeface="Cambria Math" panose="02040503050406030204" pitchFamily="18" charset="0"/>
                  </a:rPr>
                  <a:t> </a:t>
                </a:r>
                <a:r>
                  <a:rPr kumimoji="1" lang="en-US" altLang="zh-CN" sz="2800" dirty="0">
                    <a:latin typeface="Cambria Math" panose="02040503050406030204" pitchFamily="18" charset="0"/>
                    <a:ea typeface="Cambria Math" panose="02040503050406030204" pitchFamily="18" charset="0"/>
                  </a:rPr>
                  <a:t>not</a:t>
                </a:r>
                <a:r>
                  <a:rPr kumimoji="1" lang="zh-CN" altLang="en-US" sz="2800" dirty="0">
                    <a:latin typeface="Cambria Math" panose="02040503050406030204" pitchFamily="18" charset="0"/>
                  </a:rPr>
                  <a:t> </a:t>
                </a:r>
                <a:r>
                  <a:rPr kumimoji="1" lang="en-US" altLang="zh-CN" sz="2800" dirty="0">
                    <a:latin typeface="Cambria Math" panose="02040503050406030204" pitchFamily="18" charset="0"/>
                    <a:ea typeface="Cambria Math" panose="02040503050406030204" pitchFamily="18" charset="0"/>
                  </a:rPr>
                  <a:t>binary,</a:t>
                </a:r>
                <a:r>
                  <a:rPr kumimoji="1" lang="zh-CN" altLang="en-US" sz="2800" dirty="0">
                    <a:latin typeface="Cambria Math" panose="02040503050406030204" pitchFamily="18" charset="0"/>
                  </a:rPr>
                  <a:t> </a:t>
                </a:r>
                <a:r>
                  <a:rPr kumimoji="1" lang="en-US" altLang="zh-CN" sz="2800" dirty="0">
                    <a:latin typeface="Cambria Math" panose="02040503050406030204" pitchFamily="18" charset="0"/>
                    <a:ea typeface="Cambria Math" panose="02040503050406030204" pitchFamily="18" charset="0"/>
                  </a:rPr>
                  <a:t>but</a:t>
                </a:r>
                <a:r>
                  <a:rPr kumimoji="1" lang="zh-CN" altLang="en-US" sz="2800" dirty="0">
                    <a:latin typeface="Cambria Math" panose="02040503050406030204" pitchFamily="18" charset="0"/>
                  </a:rPr>
                  <a:t> </a:t>
                </a:r>
                <a:r>
                  <a:rPr kumimoji="1" lang="en-US" altLang="zh-CN" sz="2800" dirty="0">
                    <a:latin typeface="Cambria Math" panose="02040503050406030204" pitchFamily="18" charset="0"/>
                    <a:ea typeface="Cambria Math" panose="02040503050406030204" pitchFamily="18" charset="0"/>
                  </a:rPr>
                  <a:t>counts, using different reference measure </a:t>
                </a:r>
                <a:r>
                  <a:rPr kumimoji="1" lang="en-US" altLang="zh-CN" sz="2400" dirty="0">
                    <a:latin typeface="Cambria Math" panose="02040503050406030204" pitchFamily="18" charset="0"/>
                    <a:ea typeface="Cambria Math" panose="02040503050406030204" pitchFamily="18" charset="0"/>
                  </a:rPr>
                  <a:t>(</a:t>
                </a:r>
                <a:r>
                  <a:rPr kumimoji="1" lang="en-US" altLang="zh-CN" sz="2400" dirty="0" err="1">
                    <a:latin typeface="Cambria Math" panose="02040503050406030204" pitchFamily="18" charset="0"/>
                    <a:ea typeface="Cambria Math" panose="02040503050406030204" pitchFamily="18" charset="0"/>
                  </a:rPr>
                  <a:t>Krivitsky</a:t>
                </a:r>
                <a:r>
                  <a:rPr kumimoji="1" lang="en-US" altLang="zh-CN" sz="2400" dirty="0">
                    <a:latin typeface="Cambria Math" panose="02040503050406030204" pitchFamily="18" charset="0"/>
                    <a:ea typeface="Cambria Math" panose="02040503050406030204" pitchFamily="18" charset="0"/>
                  </a:rPr>
                  <a:t> 2012).</a:t>
                </a:r>
                <a:endParaRPr kumimoji="1" lang="en-US" altLang="zh-CN" sz="2000" dirty="0">
                  <a:latin typeface="Cambria Math" panose="02040503050406030204" pitchFamily="18" charset="0"/>
                  <a:ea typeface="Cambria Math" panose="02040503050406030204" pitchFamily="18" charset="0"/>
                </a:endParaRPr>
              </a:p>
              <a:p>
                <a:pPr marL="0" indent="0" algn="ctr">
                  <a:lnSpc>
                    <a:spcPct val="120000"/>
                  </a:lnSpc>
                  <a:buNone/>
                </a:pPr>
                <a:r>
                  <a:rPr kumimoji="1" lang="zh-CN" altLang="en-US" sz="2400" dirty="0">
                    <a:latin typeface="Cambria Math" panose="02040503050406030204" pitchFamily="18" charset="0"/>
                    <a:ea typeface="Cambria Math" panose="02040503050406030204" pitchFamily="18" charset="0"/>
                  </a:rPr>
                  <a:t> </a:t>
                </a:r>
                <a14:m>
                  <m:oMath xmlns:m="http://schemas.openxmlformats.org/officeDocument/2006/math">
                    <m:r>
                      <m:rPr>
                        <m:sty m:val="p"/>
                      </m:rPr>
                      <a:rPr lang="en-US" altLang="zh-CN" sz="2400" b="0" i="0" dirty="0" smtClean="0">
                        <a:latin typeface="Cambria Math" panose="02040503050406030204" pitchFamily="18" charset="0"/>
                        <a:ea typeface="Cambria Math" panose="02040503050406030204" pitchFamily="18" charset="0"/>
                      </a:rPr>
                      <m:t>e</m:t>
                    </m:r>
                    <m:r>
                      <a:rPr lang="en-US" altLang="zh-CN" sz="2400" b="0" i="0" dirty="0" smtClean="0">
                        <a:latin typeface="Cambria Math" panose="02040503050406030204" pitchFamily="18" charset="0"/>
                        <a:ea typeface="Cambria Math" panose="02040503050406030204" pitchFamily="18" charset="0"/>
                      </a:rPr>
                      <m:t>.</m:t>
                    </m:r>
                    <m:r>
                      <m:rPr>
                        <m:sty m:val="p"/>
                      </m:rPr>
                      <a:rPr lang="en-US" altLang="zh-CN" sz="2400" b="0" i="0" dirty="0" smtClean="0">
                        <a:latin typeface="Cambria Math" panose="02040503050406030204" pitchFamily="18" charset="0"/>
                        <a:ea typeface="Cambria Math" panose="02040503050406030204" pitchFamily="18" charset="0"/>
                      </a:rPr>
                      <m:t>g</m:t>
                    </m:r>
                    <m:r>
                      <a:rPr lang="en-US" altLang="zh-CN" sz="2400" b="0" i="0" dirty="0" smtClean="0">
                        <a:latin typeface="Cambria Math" panose="02040503050406030204" pitchFamily="18" charset="0"/>
                        <a:ea typeface="Cambria Math" panose="02040503050406030204" pitchFamily="18" charset="0"/>
                      </a:rPr>
                      <m:t>. </m:t>
                    </m:r>
                    <m:r>
                      <a:rPr lang="en-US" altLang="zh-CN" sz="2400" i="1" dirty="0" smtClean="0">
                        <a:latin typeface="Cambria Math" panose="02040503050406030204" pitchFamily="18" charset="0"/>
                        <a:ea typeface="Cambria Math" panose="02040503050406030204" pitchFamily="18" charset="0"/>
                      </a:rPr>
                      <m:t>h</m:t>
                    </m:r>
                    <m:r>
                      <a:rPr lang="en-US" altLang="zh-CN" sz="2400" i="1" dirty="0" smtClean="0">
                        <a:latin typeface="Cambria Math" panose="02040503050406030204" pitchFamily="18" charset="0"/>
                        <a:ea typeface="Cambria Math" panose="02040503050406030204" pitchFamily="18" charset="0"/>
                      </a:rPr>
                      <m:t>(</m:t>
                    </m:r>
                    <m:r>
                      <m:rPr>
                        <m:nor/>
                      </m:rPr>
                      <a:rPr lang="en-US" altLang="zh-CN" sz="2400" dirty="0">
                        <a:latin typeface="Cambria Math" panose="02040503050406030204" pitchFamily="18" charset="0"/>
                        <a:ea typeface="Cambria Math" panose="02040503050406030204" pitchFamily="18" charset="0"/>
                      </a:rPr>
                      <m:t>y</m:t>
                    </m:r>
                    <m:r>
                      <m:rPr>
                        <m:nor/>
                      </m:rPr>
                      <a:rPr lang="en-US" altLang="zh-CN" sz="2400" dirty="0">
                        <a:latin typeface="Cambria Math" panose="02040503050406030204" pitchFamily="18" charset="0"/>
                        <a:ea typeface="Cambria Math" panose="02040503050406030204" pitchFamily="18" charset="0"/>
                      </a:rPr>
                      <m:t>)=1/</m:t>
                    </m:r>
                    <m:nary>
                      <m:naryPr>
                        <m:chr m:val="∏"/>
                        <m:supHide m:val="on"/>
                        <m:ctrlPr>
                          <a:rPr lang="en-US" altLang="zh-CN" sz="2400" b="0" i="1" dirty="0" smtClean="0">
                            <a:latin typeface="Cambria Math" panose="02040503050406030204" pitchFamily="18" charset="0"/>
                            <a:ea typeface="Cambria Math" panose="02040503050406030204" pitchFamily="18" charset="0"/>
                          </a:rPr>
                        </m:ctrlPr>
                      </m:naryPr>
                      <m:sub>
                        <m:d>
                          <m:dPr>
                            <m:ctrlPr>
                              <a:rPr lang="en-US" altLang="zh-CN" sz="2400" b="0" i="1" dirty="0" smtClean="0">
                                <a:latin typeface="Cambria Math" panose="02040503050406030204" pitchFamily="18" charset="0"/>
                                <a:ea typeface="Cambria Math" panose="02040503050406030204" pitchFamily="18" charset="0"/>
                              </a:rPr>
                            </m:ctrlPr>
                          </m:dPr>
                          <m:e>
                            <m:r>
                              <m:rPr>
                                <m:brk m:alnAt="7"/>
                              </m:rPr>
                              <a:rPr lang="en-US" altLang="zh-CN" sz="2400" b="0" i="1" dirty="0" smtClean="0">
                                <a:latin typeface="Cambria Math" panose="02040503050406030204" pitchFamily="18" charset="0"/>
                                <a:ea typeface="Cambria Math" panose="02040503050406030204" pitchFamily="18" charset="0"/>
                              </a:rPr>
                              <m:t>𝑖</m:t>
                            </m:r>
                            <m:r>
                              <a:rPr lang="en-US" altLang="zh-CN" sz="2400" b="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𝑗</m:t>
                            </m:r>
                          </m:e>
                        </m:d>
                        <m:r>
                          <m:rPr>
                            <m:brk m:alnAt="7"/>
                          </m:rPr>
                          <a:rPr lang="en-US" altLang="zh-CN" sz="2400" i="1" dirty="0">
                            <a:latin typeface="Cambria Math" panose="02040503050406030204" pitchFamily="18" charset="0"/>
                            <a:ea typeface="Cambria Math" panose="02040503050406030204" pitchFamily="18" charset="0"/>
                          </a:rPr>
                          <m:t>∈</m:t>
                        </m:r>
                        <m:r>
                          <a:rPr lang="en-US" altLang="zh-CN" sz="2400" i="1" dirty="0" smtClean="0">
                            <a:latin typeface="Cambria Math" panose="02040503050406030204" pitchFamily="18" charset="0"/>
                            <a:ea typeface="Cambria Math" panose="02040503050406030204" pitchFamily="18" charset="0"/>
                          </a:rPr>
                          <m:t>𝕐</m:t>
                        </m:r>
                      </m:sub>
                      <m:sup/>
                      <m:e>
                        <m:sSub>
                          <m:sSubPr>
                            <m:ctrlPr>
                              <a:rPr lang="en-US" altLang="zh-CN" sz="2400" b="0" i="1" dirty="0" smtClean="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𝑦</m:t>
                            </m:r>
                          </m:e>
                          <m:sub>
                            <m:r>
                              <a:rPr lang="en-US" altLang="zh-CN" sz="2400" b="0" i="1" dirty="0" smtClean="0">
                                <a:latin typeface="Cambria Math" panose="02040503050406030204" pitchFamily="18" charset="0"/>
                                <a:ea typeface="Cambria Math" panose="02040503050406030204" pitchFamily="18" charset="0"/>
                              </a:rPr>
                              <m:t>𝑖</m:t>
                            </m:r>
                            <m:r>
                              <a:rPr lang="en-US" altLang="zh-CN" sz="2400" b="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𝑗</m:t>
                            </m:r>
                          </m:sub>
                        </m:sSub>
                        <m:r>
                          <a:rPr lang="en-US" altLang="zh-CN" sz="2400" b="0" i="1" dirty="0" smtClean="0">
                            <a:latin typeface="Cambria Math" panose="02040503050406030204" pitchFamily="18" charset="0"/>
                            <a:ea typeface="Cambria Math" panose="02040503050406030204" pitchFamily="18" charset="0"/>
                          </a:rPr>
                          <m:t>!</m:t>
                        </m:r>
                      </m:e>
                    </m:nary>
                    <m:r>
                      <m:rPr>
                        <m:nor/>
                      </m:rPr>
                      <a:rPr lang="en-US" altLang="zh-CN" sz="2400" b="0" i="0" dirty="0" smtClean="0">
                        <a:latin typeface="Cambria Math" panose="02040503050406030204" pitchFamily="18" charset="0"/>
                        <a:ea typeface="Cambria Math" panose="02040503050406030204" pitchFamily="18" charset="0"/>
                      </a:rPr>
                      <m:t>,</m:t>
                    </m:r>
                    <m:sSub>
                      <m:sSubPr>
                        <m:ctrlPr>
                          <a:rPr lang="en-US" altLang="zh-CN" sz="2400" i="1" dirty="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  </m:t>
                        </m:r>
                        <m:r>
                          <a:rPr lang="en-US" altLang="zh-CN" sz="2400" i="1" dirty="0">
                            <a:latin typeface="Cambria Math" panose="02040503050406030204" pitchFamily="18" charset="0"/>
                            <a:ea typeface="Cambria Math" panose="02040503050406030204" pitchFamily="18" charset="0"/>
                          </a:rPr>
                          <m:t>𝑦</m:t>
                        </m:r>
                      </m:e>
                      <m:sub>
                        <m:r>
                          <a:rPr lang="en-US" altLang="zh-CN" sz="2400" i="1" dirty="0">
                            <a:latin typeface="Cambria Math" panose="02040503050406030204" pitchFamily="18" charset="0"/>
                            <a:ea typeface="Cambria Math" panose="02040503050406030204" pitchFamily="18" charset="0"/>
                          </a:rPr>
                          <m:t>𝑖</m:t>
                        </m:r>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𝑗</m:t>
                        </m:r>
                      </m:sub>
                    </m:sSub>
                    <m:r>
                      <a:rPr lang="en-US" altLang="zh-CN" sz="2400" b="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𝑔𝑒𝑛𝑒𝑟𝑎𝑙𝑖𝑧𝑒𝑑</m:t>
                    </m:r>
                    <m:r>
                      <a:rPr lang="en-US" altLang="zh-CN" sz="2400" b="0" i="1" dirty="0" smtClean="0">
                        <a:latin typeface="Cambria Math" panose="02040503050406030204" pitchFamily="18" charset="0"/>
                        <a:ea typeface="Cambria Math" panose="02040503050406030204" pitchFamily="18" charset="0"/>
                      </a:rPr>
                      <m:t> </m:t>
                    </m:r>
                    <m:r>
                      <a:rPr lang="en-US" altLang="zh-CN" sz="2400" b="0" i="1" dirty="0" smtClean="0">
                        <a:latin typeface="Cambria Math" panose="02040503050406030204" pitchFamily="18" charset="0"/>
                        <a:ea typeface="Cambria Math" panose="02040503050406030204" pitchFamily="18" charset="0"/>
                      </a:rPr>
                      <m:t>𝑃𝑜𝑖𝑠𝑠𝑜𝑛</m:t>
                    </m:r>
                    <m:r>
                      <a:rPr lang="en-US" altLang="zh-CN" sz="2400" b="0" i="1" dirty="0" smtClean="0">
                        <a:latin typeface="Cambria Math" panose="02040503050406030204" pitchFamily="18" charset="0"/>
                        <a:ea typeface="Cambria Math" panose="02040503050406030204" pitchFamily="18" charset="0"/>
                      </a:rPr>
                      <m:t> </m:t>
                    </m:r>
                    <m:r>
                      <a:rPr lang="en-US" altLang="zh-CN" sz="2400" b="0" i="1" dirty="0" smtClean="0">
                        <a:latin typeface="Cambria Math" panose="02040503050406030204" pitchFamily="18" charset="0"/>
                        <a:ea typeface="Cambria Math" panose="02040503050406030204" pitchFamily="18" charset="0"/>
                      </a:rPr>
                      <m:t>𝑑𝑖𝑠𝑡</m:t>
                    </m:r>
                    <m:r>
                      <a:rPr lang="en-US" altLang="zh-CN" sz="2400" b="0" i="1" dirty="0" smtClean="0">
                        <a:latin typeface="Cambria Math" panose="02040503050406030204" pitchFamily="18" charset="0"/>
                        <a:ea typeface="Cambria Math" panose="02040503050406030204" pitchFamily="18" charset="0"/>
                      </a:rPr>
                      <m:t>.</m:t>
                    </m:r>
                  </m:oMath>
                </a14:m>
                <a:endParaRPr lang="en-US" altLang="zh-CN" sz="2400" dirty="0">
                  <a:latin typeface="Cambria Math" panose="02040503050406030204" pitchFamily="18" charset="0"/>
                  <a:ea typeface="Cambria Math" panose="02040503050406030204" pitchFamily="18" charset="0"/>
                </a:endParaRPr>
              </a:p>
            </p:txBody>
          </p:sp>
        </mc:Choice>
        <mc:Fallback xmlns="">
          <p:sp>
            <p:nvSpPr>
              <p:cNvPr id="6" name="内容占位符 2">
                <a:extLst>
                  <a:ext uri="{FF2B5EF4-FFF2-40B4-BE49-F238E27FC236}">
                    <a16:creationId xmlns:a16="http://schemas.microsoft.com/office/drawing/2014/main" id="{4EEA2057-AC33-6B4D-9070-07C558E97FDE}"/>
                  </a:ext>
                </a:extLst>
              </p:cNvPr>
              <p:cNvSpPr>
                <a:spLocks noGrp="1" noRot="1" noChangeAspect="1" noMove="1" noResize="1" noEditPoints="1" noAdjustHandles="1" noChangeArrowheads="1" noChangeShapeType="1" noTextEdit="1"/>
              </p:cNvSpPr>
              <p:nvPr>
                <p:ph idx="1"/>
              </p:nvPr>
            </p:nvSpPr>
            <p:spPr>
              <a:xfrm>
                <a:off x="185531" y="1229139"/>
                <a:ext cx="8852452" cy="5217381"/>
              </a:xfrm>
              <a:blipFill>
                <a:blip r:embed="rId3"/>
                <a:stretch>
                  <a:fillRect l="-1146" t="-243" b="-6311"/>
                </a:stretch>
              </a:blipFill>
            </p:spPr>
            <p:txBody>
              <a:bodyPr/>
              <a:lstStyle/>
              <a:p>
                <a:r>
                  <a:rPr lang="en-CN">
                    <a:noFill/>
                  </a:rPr>
                  <a:t> </a:t>
                </a:r>
              </a:p>
            </p:txBody>
          </p:sp>
        </mc:Fallback>
      </mc:AlternateContent>
      <p:sp>
        <p:nvSpPr>
          <p:cNvPr id="4" name="Footer Placeholder 3">
            <a:extLst>
              <a:ext uri="{FF2B5EF4-FFF2-40B4-BE49-F238E27FC236}">
                <a16:creationId xmlns:a16="http://schemas.microsoft.com/office/drawing/2014/main" id="{74668C8F-D353-CA42-9593-893D1A6ADA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B17D7CF-CFF8-8E4D-B97E-32927B1FB232}"/>
              </a:ext>
            </a:extLst>
          </p:cNvPr>
          <p:cNvSpPr>
            <a:spLocks noGrp="1"/>
          </p:cNvSpPr>
          <p:nvPr>
            <p:ph type="sldNum" sz="quarter" idx="12"/>
          </p:nvPr>
        </p:nvSpPr>
        <p:spPr/>
        <p:txBody>
          <a:bodyPr/>
          <a:lstStyle/>
          <a:p>
            <a:fld id="{C5EB5B64-243B-AC41-AF55-A7B0E9BF081F}" type="slidenum">
              <a:rPr lang="en-US" smtClean="0"/>
              <a:t>49</a:t>
            </a:fld>
            <a:endParaRPr lang="en-US"/>
          </a:p>
        </p:txBody>
      </p:sp>
    </p:spTree>
    <p:extLst>
      <p:ext uri="{BB962C8B-B14F-4D97-AF65-F5344CB8AC3E}">
        <p14:creationId xmlns:p14="http://schemas.microsoft.com/office/powerpoint/2010/main" val="1396888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E52C66-DE4C-B095-A7B7-2FFA5E0039E2}"/>
              </a:ext>
            </a:extLst>
          </p:cNvPr>
          <p:cNvSpPr>
            <a:spLocks noGrp="1"/>
          </p:cNvSpPr>
          <p:nvPr>
            <p:ph type="title"/>
          </p:nvPr>
        </p:nvSpPr>
        <p:spPr/>
        <p:txBody>
          <a:bodyPr>
            <a:normAutofit/>
          </a:bodyPr>
          <a:lstStyle/>
          <a:p>
            <a:r>
              <a:rPr lang="en-US" dirty="0"/>
              <a:t>America: a rootless society</a:t>
            </a:r>
          </a:p>
        </p:txBody>
      </p:sp>
      <p:sp>
        <p:nvSpPr>
          <p:cNvPr id="10" name="Text Placeholder 9">
            <a:extLst>
              <a:ext uri="{FF2B5EF4-FFF2-40B4-BE49-F238E27FC236}">
                <a16:creationId xmlns:a16="http://schemas.microsoft.com/office/drawing/2014/main" id="{A2810D84-2763-9979-D65D-C69BD91CF545}"/>
              </a:ext>
            </a:extLst>
          </p:cNvPr>
          <p:cNvSpPr>
            <a:spLocks noGrp="1"/>
          </p:cNvSpPr>
          <p:nvPr>
            <p:ph type="body" idx="1"/>
          </p:nvPr>
        </p:nvSpPr>
        <p:spPr>
          <a:xfrm>
            <a:off x="1145013" y="1628669"/>
            <a:ext cx="2778371" cy="639762"/>
          </a:xfrm>
        </p:spPr>
        <p:txBody>
          <a:bodyPr/>
          <a:lstStyle/>
          <a:p>
            <a:r>
              <a:rPr lang="en-US" sz="2800" b="0" dirty="0">
                <a:latin typeface="Candara" panose="020E0502030303020204" pitchFamily="34" charset="0"/>
              </a:rPr>
              <a:t>Migration from the Dust Bowl</a:t>
            </a:r>
          </a:p>
        </p:txBody>
      </p:sp>
      <p:sp>
        <p:nvSpPr>
          <p:cNvPr id="11" name="Text Placeholder 10">
            <a:extLst>
              <a:ext uri="{FF2B5EF4-FFF2-40B4-BE49-F238E27FC236}">
                <a16:creationId xmlns:a16="http://schemas.microsoft.com/office/drawing/2014/main" id="{7DFA62EB-2A72-A312-2CA2-8D93FE34B4AC}"/>
              </a:ext>
            </a:extLst>
          </p:cNvPr>
          <p:cNvSpPr>
            <a:spLocks noGrp="1"/>
          </p:cNvSpPr>
          <p:nvPr>
            <p:ph type="body" sz="quarter" idx="3"/>
          </p:nvPr>
        </p:nvSpPr>
        <p:spPr>
          <a:xfrm>
            <a:off x="4485338" y="1628669"/>
            <a:ext cx="4041775" cy="639762"/>
          </a:xfrm>
        </p:spPr>
        <p:txBody>
          <a:bodyPr/>
          <a:lstStyle/>
          <a:p>
            <a:r>
              <a:rPr lang="en-US" sz="2800" b="0" dirty="0">
                <a:latin typeface="Candara" panose="020E0502030303020204" pitchFamily="34" charset="0"/>
              </a:rPr>
              <a:t>The Great Migration of African Americans</a:t>
            </a:r>
          </a:p>
        </p:txBody>
      </p:sp>
      <p:sp>
        <p:nvSpPr>
          <p:cNvPr id="1031" name="Footer Placeholder 4">
            <a:extLst>
              <a:ext uri="{FF2B5EF4-FFF2-40B4-BE49-F238E27FC236}">
                <a16:creationId xmlns:a16="http://schemas.microsoft.com/office/drawing/2014/main" id="{A670CE59-B018-9D83-217F-421C6C6B5F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EC3DCC-AE50-FE8D-D0D3-AD339AB1B26A}"/>
              </a:ext>
            </a:extLst>
          </p:cNvPr>
          <p:cNvSpPr>
            <a:spLocks noGrp="1"/>
          </p:cNvSpPr>
          <p:nvPr>
            <p:ph type="sldNum" sz="quarter" idx="12"/>
          </p:nvPr>
        </p:nvSpPr>
        <p:spPr/>
        <p:txBody>
          <a:bodyPr anchor="ctr">
            <a:normAutofit/>
          </a:bodyPr>
          <a:lstStyle/>
          <a:p>
            <a:pPr>
              <a:spcAft>
                <a:spcPts val="600"/>
              </a:spcAft>
            </a:pPr>
            <a:fld id="{C5EB5B64-243B-AC41-AF55-A7B0E9BF081F}" type="slidenum">
              <a:rPr lang="en-US" smtClean="0"/>
              <a:pPr>
                <a:spcAft>
                  <a:spcPts val="600"/>
                </a:spcAft>
              </a:pPr>
              <a:t>5</a:t>
            </a:fld>
            <a:endParaRPr lang="en-US"/>
          </a:p>
        </p:txBody>
      </p:sp>
      <p:pic>
        <p:nvPicPr>
          <p:cNvPr id="13" name="Picture 2" descr="The Grapes of Wrath - Wikipedia">
            <a:extLst>
              <a:ext uri="{FF2B5EF4-FFF2-40B4-BE49-F238E27FC236}">
                <a16:creationId xmlns:a16="http://schemas.microsoft.com/office/drawing/2014/main" id="{C550B4C5-AA6A-6634-67D3-238DC372287D}"/>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1145013" y="2452602"/>
            <a:ext cx="2435601" cy="36117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4">
            <a:extLst>
              <a:ext uri="{FF2B5EF4-FFF2-40B4-BE49-F238E27FC236}">
                <a16:creationId xmlns:a16="http://schemas.microsoft.com/office/drawing/2014/main" id="{6DC52DC4-560D-5F25-A614-B203FC312E76}"/>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4325651" y="2751992"/>
            <a:ext cx="4361150" cy="281328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27D5742-7AAF-E16E-F1C4-7B3156D44E5F}"/>
              </a:ext>
            </a:extLst>
          </p:cNvPr>
          <p:cNvSpPr txBox="1"/>
          <p:nvPr/>
        </p:nvSpPr>
        <p:spPr>
          <a:xfrm>
            <a:off x="4835182" y="5500662"/>
            <a:ext cx="3733714" cy="369332"/>
          </a:xfrm>
          <a:prstGeom prst="rect">
            <a:avLst/>
          </a:prstGeom>
          <a:noFill/>
        </p:spPr>
        <p:txBody>
          <a:bodyPr wrap="none" rtlCol="0">
            <a:spAutoFit/>
          </a:bodyPr>
          <a:lstStyle/>
          <a:p>
            <a:pPr algn="r"/>
            <a:r>
              <a:rPr lang="en-US" dirty="0">
                <a:latin typeface="Candara" panose="020E0502030303020204" pitchFamily="34" charset="0"/>
              </a:rPr>
              <a:t>By W. E. B. DuBois (1917) in </a:t>
            </a:r>
            <a:r>
              <a:rPr lang="en-US" i="1" dirty="0">
                <a:latin typeface="Candara" panose="020E0502030303020204" pitchFamily="34" charset="0"/>
              </a:rPr>
              <a:t>The Crisis</a:t>
            </a:r>
          </a:p>
        </p:txBody>
      </p:sp>
      <p:graphicFrame>
        <p:nvGraphicFramePr>
          <p:cNvPr id="16" name="Table 6">
            <a:extLst>
              <a:ext uri="{FF2B5EF4-FFF2-40B4-BE49-F238E27FC236}">
                <a16:creationId xmlns:a16="http://schemas.microsoft.com/office/drawing/2014/main" id="{ABB00EA5-9221-72F5-5451-ADF19CE96826}"/>
              </a:ext>
            </a:extLst>
          </p:cNvPr>
          <p:cNvGraphicFramePr>
            <a:graphicFrameLocks noGrp="1"/>
          </p:cNvGraphicFramePr>
          <p:nvPr>
            <p:extLst>
              <p:ext uri="{D42A27DB-BD31-4B8C-83A1-F6EECF244321}">
                <p14:modId xmlns:p14="http://schemas.microsoft.com/office/powerpoint/2010/main" val="984179579"/>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28850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build="p"/>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E71DF5-AE49-A740-9BFF-4D384CD538F1}"/>
                  </a:ext>
                </a:extLst>
              </p:cNvPr>
              <p:cNvSpPr>
                <a:spLocks noGrp="1"/>
              </p:cNvSpPr>
              <p:nvPr>
                <p:ph idx="1"/>
              </p:nvPr>
            </p:nvSpPr>
            <p:spPr>
              <a:xfrm>
                <a:off x="263719" y="1377175"/>
                <a:ext cx="8616562" cy="4525963"/>
              </a:xfrm>
            </p:spPr>
            <p:txBody>
              <a:bodyPr/>
              <a:lstStyle/>
              <a:p>
                <a:r>
                  <a:rPr lang="en-US" dirty="0"/>
                  <a:t>Maximum Pseudo Likelihood Estimation</a:t>
                </a:r>
              </a:p>
              <a:p>
                <a:pPr lvl="1"/>
                <a:r>
                  <a:rPr lang="en-US" dirty="0"/>
                  <a:t>GLM for each dyad </a:t>
                </a:r>
                <a:r>
                  <a:rPr lang="en-US" sz="2400" dirty="0">
                    <a:latin typeface="Cambria Math" panose="02040503050406030204" pitchFamily="18" charset="0"/>
                    <a:ea typeface="Cambria Math" panose="02040503050406030204" pitchFamily="18" charset="0"/>
                  </a:rPr>
                  <a:t>(</a:t>
                </a:r>
                <a:r>
                  <a:rPr lang="en-US" sz="2400" dirty="0" err="1">
                    <a:latin typeface="Cambria Math" panose="02040503050406030204" pitchFamily="18" charset="0"/>
                    <a:ea typeface="Cambria Math" panose="02040503050406030204" pitchFamily="18" charset="0"/>
                  </a:rPr>
                  <a:t>Besag</a:t>
                </a:r>
                <a:r>
                  <a:rPr lang="en-US" sz="2400" dirty="0">
                    <a:latin typeface="Cambria Math" panose="02040503050406030204" pitchFamily="18" charset="0"/>
                    <a:ea typeface="Cambria Math" panose="02040503050406030204" pitchFamily="18" charset="0"/>
                  </a:rPr>
                  <a:t> 1974; Strauss &amp; Ikeda 1990) </a:t>
                </a:r>
                <a:endParaRPr lang="en-US" dirty="0"/>
              </a:p>
              <a:p>
                <a:pPr lvl="1"/>
                <a14:m>
                  <m:oMath xmlns:m="http://schemas.openxmlformats.org/officeDocument/2006/math">
                    <m:func>
                      <m:funcPr>
                        <m:ctrlPr>
                          <a:rPr lang="en-US" i="1">
                            <a:latin typeface="Cambria Math" panose="02040503050406030204" pitchFamily="18" charset="0"/>
                            <a:ea typeface="Cambria Math" panose="02040503050406030204" pitchFamily="18" charset="0"/>
                          </a:rPr>
                        </m:ctrlPr>
                      </m:funcPr>
                      <m:fName>
                        <m:r>
                          <m:rPr>
                            <m:sty m:val="p"/>
                          </m:rPr>
                          <a:rPr lang="en-US" altLang="zh-CN">
                            <a:latin typeface="Cambria Math" panose="02040503050406030204" pitchFamily="18" charset="0"/>
                            <a:ea typeface="Cambria Math" panose="02040503050406030204" pitchFamily="18" charset="0"/>
                          </a:rPr>
                          <m:t>Pr</m:t>
                        </m:r>
                        <m:d>
                          <m:dPr>
                            <m:ctrlPr>
                              <a:rPr lang="en-US" altLang="zh-CN" i="1">
                                <a:latin typeface="Cambria Math" panose="02040503050406030204" pitchFamily="18" charset="0"/>
                                <a:ea typeface="Cambria Math" panose="02040503050406030204" pitchFamily="18" charset="0"/>
                              </a:rPr>
                            </m:ctrlPr>
                          </m:dPr>
                          <m:e>
                            <m:r>
                              <m:rPr>
                                <m:sty m:val="p"/>
                              </m:rPr>
                              <a:rPr lang="en-US" altLang="zh-CN">
                                <a:latin typeface="Cambria Math" panose="02040503050406030204" pitchFamily="18" charset="0"/>
                                <a:ea typeface="Cambria Math" panose="02040503050406030204" pitchFamily="18" charset="0"/>
                              </a:rPr>
                              <m:t>Y</m:t>
                            </m:r>
                            <m:r>
                              <a:rPr lang="en-US" altLang="zh-CN">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y</m:t>
                            </m:r>
                          </m:e>
                        </m:d>
                        <m:r>
                          <a:rPr lang="el-GR" i="1">
                            <a:latin typeface="Cambria Math" panose="02040503050406030204" pitchFamily="18" charset="0"/>
                            <a:ea typeface="Cambria Math" panose="02040503050406030204" pitchFamily="18" charset="0"/>
                          </a:rPr>
                          <m:t>≈</m:t>
                        </m:r>
                      </m:fName>
                      <m:e>
                        <m:nary>
                          <m:naryPr>
                            <m:chr m:val="∏"/>
                            <m:supHide m:val="on"/>
                            <m:ctrlPr>
                              <a:rPr lang="el-GR" i="1">
                                <a:latin typeface="Cambria Math" panose="02040503050406030204" pitchFamily="18" charset="0"/>
                                <a:ea typeface="Cambria Math" panose="02040503050406030204" pitchFamily="18" charset="0"/>
                              </a:rPr>
                            </m:ctrlPr>
                          </m:naryPr>
                          <m: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𝕐</m:t>
                            </m:r>
                          </m:sub>
                          <m:sup/>
                          <m:e>
                            <m:r>
                              <m:rPr>
                                <m:sty m:val="p"/>
                              </m:rPr>
                              <a:rPr lang="en-US">
                                <a:latin typeface="Cambria Math" panose="02040503050406030204" pitchFamily="18" charset="0"/>
                                <a:ea typeface="Cambria Math" panose="02040503050406030204" pitchFamily="18" charset="0"/>
                              </a:rPr>
                              <m:t>Pr</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𝑌</m:t>
                                    </m:r>
                                  </m:e>
                                  <m:sub>
                                    <m:r>
                                      <a:rPr lang="el-GR" i="1">
                                        <a:latin typeface="Cambria Math" panose="02040503050406030204" pitchFamily="18" charset="0"/>
                                        <a:ea typeface="Cambria Math" panose="02040503050406030204" pitchFamily="18" charset="0"/>
                                      </a:rPr>
                                      <m:t>𝑖𝑗</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𝑦</m:t>
                                    </m:r>
                                  </m:e>
                                  <m:sub>
                                    <m:r>
                                      <a:rPr lang="el-GR" i="1">
                                        <a:latin typeface="Cambria Math" panose="02040503050406030204" pitchFamily="18" charset="0"/>
                                        <a:ea typeface="Cambria Math" panose="02040503050406030204" pitchFamily="18" charset="0"/>
                                      </a:rPr>
                                      <m:t>𝑖𝑗</m:t>
                                    </m:r>
                                  </m:sub>
                                </m:sSub>
                              </m:e>
                              <m:e>
                                <m:sSubSup>
                                  <m:sSubSupPr>
                                    <m:ctrlPr>
                                      <a:rPr lang="en-US" i="1">
                                        <a:latin typeface="Cambria Math" panose="02040503050406030204" pitchFamily="18" charset="0"/>
                                        <a:ea typeface="Cambria Math" panose="02040503050406030204" pitchFamily="18" charset="0"/>
                                      </a:rPr>
                                    </m:ctrlPr>
                                  </m:sSubSupPr>
                                  <m:e>
                                    <m:r>
                                      <a:rPr lang="el-GR" i="1">
                                        <a:latin typeface="Cambria Math" panose="02040503050406030204" pitchFamily="18" charset="0"/>
                                        <a:ea typeface="Cambria Math" panose="02040503050406030204" pitchFamily="18" charset="0"/>
                                      </a:rPr>
                                      <m:t>𝑌</m:t>
                                    </m:r>
                                  </m:e>
                                  <m:sub>
                                    <m:r>
                                      <a:rPr lang="el-GR" i="1">
                                        <a:latin typeface="Cambria Math" panose="02040503050406030204" pitchFamily="18" charset="0"/>
                                        <a:ea typeface="Cambria Math" panose="02040503050406030204" pitchFamily="18" charset="0"/>
                                      </a:rPr>
                                      <m:t>𝑖𝑗</m:t>
                                    </m:r>
                                  </m:sub>
                                  <m:sup>
                                    <m:r>
                                      <a:rPr lang="el-GR" i="1">
                                        <a:latin typeface="Cambria Math" panose="02040503050406030204" pitchFamily="18" charset="0"/>
                                        <a:ea typeface="Cambria Math" panose="02040503050406030204" pitchFamily="18" charset="0"/>
                                      </a:rPr>
                                      <m:t>𝑐</m:t>
                                    </m:r>
                                  </m:sup>
                                </m:sSubSup>
                              </m:e>
                            </m:d>
                          </m:e>
                        </m:nary>
                      </m:e>
                    </m:func>
                  </m:oMath>
                </a14:m>
                <a:endParaRPr lang="en-US" dirty="0"/>
              </a:p>
              <a:p>
                <a:pPr lvl="1"/>
                <a14:m>
                  <m:oMath xmlns:m="http://schemas.openxmlformats.org/officeDocument/2006/math">
                    <m:func>
                      <m:funcPr>
                        <m:ctrlPr>
                          <a:rPr lang="en-US" i="1">
                            <a:latin typeface="Cambria Math" panose="02040503050406030204" pitchFamily="18" charset="0"/>
                            <a:ea typeface="Cambria Math" panose="02040503050406030204" pitchFamily="18" charset="0"/>
                          </a:rPr>
                        </m:ctrlPr>
                      </m:funcPr>
                      <m:fName>
                        <m:r>
                          <m:rPr>
                            <m:sty m:val="p"/>
                          </m:rPr>
                          <a:rPr lang="el-GR">
                            <a:latin typeface="Cambria Math" panose="02040503050406030204" pitchFamily="18" charset="0"/>
                            <a:ea typeface="Cambria Math" panose="02040503050406030204" pitchFamily="18" charset="0"/>
                          </a:rPr>
                          <m:t>Pr</m:t>
                        </m:r>
                      </m:fName>
                      <m:e>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𝑌</m:t>
                                </m:r>
                              </m:e>
                              <m:sub>
                                <m:r>
                                  <a:rPr lang="el-GR" i="1">
                                    <a:latin typeface="Cambria Math" panose="02040503050406030204" pitchFamily="18" charset="0"/>
                                    <a:ea typeface="Cambria Math" panose="02040503050406030204" pitchFamily="18" charset="0"/>
                                  </a:rPr>
                                  <m:t>𝑖𝑗</m:t>
                                </m:r>
                              </m:sub>
                            </m:sSub>
                            <m:r>
                              <a:rPr lang="el-GR"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𝑦</m:t>
                                </m:r>
                              </m:e>
                              <m:sub>
                                <m:r>
                                  <a:rPr lang="el-GR" i="1">
                                    <a:latin typeface="Cambria Math" panose="02040503050406030204" pitchFamily="18" charset="0"/>
                                    <a:ea typeface="Cambria Math" panose="02040503050406030204" pitchFamily="18" charset="0"/>
                                  </a:rPr>
                                  <m:t>𝑖𝑗</m:t>
                                </m:r>
                              </m:sub>
                            </m:sSub>
                          </m:e>
                          <m:e>
                            <m:sSubSup>
                              <m:sSubSupPr>
                                <m:ctrlPr>
                                  <a:rPr lang="en-US" i="1">
                                    <a:latin typeface="Cambria Math" panose="02040503050406030204" pitchFamily="18" charset="0"/>
                                    <a:ea typeface="Cambria Math" panose="02040503050406030204" pitchFamily="18" charset="0"/>
                                  </a:rPr>
                                </m:ctrlPr>
                              </m:sSubSupPr>
                              <m:e>
                                <m:r>
                                  <a:rPr lang="el-GR" i="1">
                                    <a:latin typeface="Cambria Math" panose="02040503050406030204" pitchFamily="18" charset="0"/>
                                    <a:ea typeface="Cambria Math" panose="02040503050406030204" pitchFamily="18" charset="0"/>
                                  </a:rPr>
                                  <m:t>𝑌</m:t>
                                </m:r>
                              </m:e>
                              <m:sub>
                                <m:r>
                                  <a:rPr lang="el-GR" i="1">
                                    <a:latin typeface="Cambria Math" panose="02040503050406030204" pitchFamily="18" charset="0"/>
                                    <a:ea typeface="Cambria Math" panose="02040503050406030204" pitchFamily="18" charset="0"/>
                                  </a:rPr>
                                  <m:t>𝑖𝑗</m:t>
                                </m:r>
                              </m:sub>
                              <m:sup>
                                <m:r>
                                  <a:rPr lang="el-GR" i="1">
                                    <a:latin typeface="Cambria Math" panose="02040503050406030204" pitchFamily="18" charset="0"/>
                                    <a:ea typeface="Cambria Math" panose="02040503050406030204" pitchFamily="18" charset="0"/>
                                  </a:rPr>
                                  <m:t>𝑐</m:t>
                                </m:r>
                              </m:sup>
                            </m:sSubSup>
                          </m:e>
                        </m:d>
                      </m:e>
                    </m:func>
                    <m:r>
                      <a:rPr lang="el-GR">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h</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𝑦</m:t>
                            </m:r>
                          </m:e>
                          <m:sub>
                            <m:r>
                              <a:rPr lang="el-GR" i="1">
                                <a:latin typeface="Cambria Math" panose="02040503050406030204" pitchFamily="18" charset="0"/>
                                <a:ea typeface="Cambria Math" panose="02040503050406030204" pitchFamily="18" charset="0"/>
                              </a:rPr>
                              <m:t>𝑖𝑗</m:t>
                            </m:r>
                          </m:sub>
                        </m:sSub>
                        <m:r>
                          <m:rPr>
                            <m:nor/>
                          </m:rPr>
                          <a:rPr lang="el-GR">
                            <a:latin typeface="Cambria Math" panose="02040503050406030204" pitchFamily="18" charset="0"/>
                            <a:ea typeface="Cambria Math" panose="02040503050406030204" pitchFamily="18" charset="0"/>
                          </a:rPr>
                          <m:t>, </m:t>
                        </m:r>
                        <m:sSubSup>
                          <m:sSubSupPr>
                            <m:ctrlPr>
                              <a:rPr lang="en-US" i="1">
                                <a:latin typeface="Cambria Math" panose="02040503050406030204" pitchFamily="18" charset="0"/>
                                <a:ea typeface="Cambria Math" panose="02040503050406030204" pitchFamily="18" charset="0"/>
                              </a:rPr>
                            </m:ctrlPr>
                          </m:sSubSupPr>
                          <m:e>
                            <m:r>
                              <a:rPr lang="el-GR" i="1">
                                <a:latin typeface="Cambria Math" panose="02040503050406030204" pitchFamily="18" charset="0"/>
                                <a:ea typeface="Cambria Math" panose="02040503050406030204" pitchFamily="18" charset="0"/>
                              </a:rPr>
                              <m:t>𝑌</m:t>
                            </m:r>
                          </m:e>
                          <m:sub>
                            <m:r>
                              <a:rPr lang="el-GR" i="1">
                                <a:latin typeface="Cambria Math" panose="02040503050406030204" pitchFamily="18" charset="0"/>
                                <a:ea typeface="Cambria Math" panose="02040503050406030204" pitchFamily="18" charset="0"/>
                              </a:rPr>
                              <m:t>𝑖𝑗</m:t>
                            </m:r>
                          </m:sub>
                          <m:sup>
                            <m:r>
                              <a:rPr lang="el-GR" i="1">
                                <a:latin typeface="Cambria Math" panose="02040503050406030204" pitchFamily="18" charset="0"/>
                                <a:ea typeface="Cambria Math" panose="02040503050406030204" pitchFamily="18" charset="0"/>
                              </a:rPr>
                              <m:t>𝑐</m:t>
                            </m:r>
                          </m:sup>
                        </m:sSubSup>
                        <m:r>
                          <m:rPr>
                            <m:nor/>
                          </m:rPr>
                          <a:rPr lang="en-US">
                            <a:latin typeface="Cambria Math" panose="02040503050406030204" pitchFamily="18" charset="0"/>
                            <a:ea typeface="Cambria Math" panose="02040503050406030204" pitchFamily="18" charset="0"/>
                          </a:rPr>
                          <m:t>)</m:t>
                        </m:r>
                        <m:r>
                          <m:rPr>
                            <m:nor/>
                          </m:rPr>
                          <a:rPr lang="en-US">
                            <a:latin typeface="Cambria Math" panose="02040503050406030204" pitchFamily="18" charset="0"/>
                            <a:ea typeface="Cambria Math" panose="02040503050406030204" pitchFamily="18" charset="0"/>
                          </a:rPr>
                          <m:t>exp</m:t>
                        </m:r>
                        <m:r>
                          <m:rPr>
                            <m:nor/>
                          </m:rPr>
                          <a:rPr lang="en-US">
                            <a:latin typeface="Cambria Math" panose="02040503050406030204" pitchFamily="18" charset="0"/>
                            <a:ea typeface="Cambria Math" panose="02040503050406030204" pitchFamily="18" charset="0"/>
                          </a:rPr>
                          <m:t>(</m:t>
                        </m:r>
                        <m:r>
                          <m:rPr>
                            <m:nor/>
                          </m:rPr>
                          <a:rPr lang="el-GR">
                            <a:latin typeface="Cambria Math" panose="02040503050406030204" pitchFamily="18" charset="0"/>
                            <a:ea typeface="Cambria Math" panose="02040503050406030204" pitchFamily="18" charset="0"/>
                          </a:rPr>
                          <m:t>θ</m:t>
                        </m:r>
                        <m:r>
                          <m:rPr>
                            <m:nor/>
                          </m:rPr>
                          <a:rPr lang="en-US" baseline="30000">
                            <a:latin typeface="Cambria Math" panose="02040503050406030204" pitchFamily="18" charset="0"/>
                            <a:ea typeface="Cambria Math" panose="02040503050406030204" pitchFamily="18" charset="0"/>
                          </a:rPr>
                          <m:t>T</m:t>
                        </m:r>
                        <m:r>
                          <m:rPr>
                            <m:nor/>
                          </m:rPr>
                          <a:rPr lang="en-US" b="0" i="0" smtClean="0">
                            <a:latin typeface="Cambria Math" panose="02040503050406030204" pitchFamily="18" charset="0"/>
                            <a:ea typeface="Cambria Math" panose="02040503050406030204" pitchFamily="18" charset="0"/>
                          </a:rPr>
                          <m:t>t</m:t>
                        </m:r>
                        <m:r>
                          <m:rPr>
                            <m:nor/>
                          </m:rP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𝑦</m:t>
                            </m:r>
                          </m:e>
                          <m:sub>
                            <m:r>
                              <a:rPr lang="el-GR" i="1">
                                <a:latin typeface="Cambria Math" panose="02040503050406030204" pitchFamily="18" charset="0"/>
                                <a:ea typeface="Cambria Math" panose="02040503050406030204" pitchFamily="18" charset="0"/>
                              </a:rPr>
                              <m:t>𝑖𝑗</m:t>
                            </m:r>
                          </m:sub>
                        </m:sSub>
                        <m:r>
                          <m:rPr>
                            <m:nor/>
                          </m:rPr>
                          <a:rPr lang="el-GR">
                            <a:latin typeface="Cambria Math" panose="02040503050406030204" pitchFamily="18" charset="0"/>
                            <a:ea typeface="Cambria Math" panose="02040503050406030204" pitchFamily="18" charset="0"/>
                          </a:rPr>
                          <m:t>, </m:t>
                        </m:r>
                        <m:sSubSup>
                          <m:sSubSupPr>
                            <m:ctrlPr>
                              <a:rPr lang="en-US" i="1">
                                <a:latin typeface="Cambria Math" panose="02040503050406030204" pitchFamily="18" charset="0"/>
                                <a:ea typeface="Cambria Math" panose="02040503050406030204" pitchFamily="18" charset="0"/>
                              </a:rPr>
                            </m:ctrlPr>
                          </m:sSubSupPr>
                          <m:e>
                            <m:r>
                              <a:rPr lang="el-GR" i="1">
                                <a:latin typeface="Cambria Math" panose="02040503050406030204" pitchFamily="18" charset="0"/>
                                <a:ea typeface="Cambria Math" panose="02040503050406030204" pitchFamily="18" charset="0"/>
                              </a:rPr>
                              <m:t>𝑌</m:t>
                            </m:r>
                          </m:e>
                          <m:sub>
                            <m:r>
                              <a:rPr lang="el-GR" i="1">
                                <a:latin typeface="Cambria Math" panose="02040503050406030204" pitchFamily="18" charset="0"/>
                                <a:ea typeface="Cambria Math" panose="02040503050406030204" pitchFamily="18" charset="0"/>
                              </a:rPr>
                              <m:t>𝑖𝑗</m:t>
                            </m:r>
                          </m:sub>
                          <m:sup>
                            <m:r>
                              <a:rPr lang="el-GR" i="1">
                                <a:latin typeface="Cambria Math" panose="02040503050406030204" pitchFamily="18" charset="0"/>
                                <a:ea typeface="Cambria Math" panose="02040503050406030204" pitchFamily="18" charset="0"/>
                              </a:rPr>
                              <m:t>𝑐</m:t>
                            </m:r>
                          </m:sup>
                        </m:sSubSup>
                        <m:r>
                          <m:rPr>
                            <m:nor/>
                          </m:rPr>
                          <a:rPr lang="en-US">
                            <a:latin typeface="Cambria Math" panose="02040503050406030204" pitchFamily="18" charset="0"/>
                            <a:ea typeface="Cambria Math" panose="02040503050406030204" pitchFamily="18" charset="0"/>
                          </a:rPr>
                          <m:t>))</m:t>
                        </m:r>
                      </m:num>
                      <m:den>
                        <m:nary>
                          <m:naryPr>
                            <m:chr m:val="∑"/>
                            <m:limLoc m:val="undOvr"/>
                            <m:ctrlPr>
                              <a:rPr lang="en-US" i="1">
                                <a:latin typeface="Cambria Math" panose="02040503050406030204" pitchFamily="18" charset="0"/>
                                <a:ea typeface="Cambria Math" panose="02040503050406030204" pitchFamily="18" charset="0"/>
                              </a:rPr>
                            </m:ctrlPr>
                          </m:naryPr>
                          <m:sub>
                            <m:r>
                              <a:rPr lang="el-GR" i="1">
                                <a:latin typeface="Cambria Math" panose="02040503050406030204" pitchFamily="18" charset="0"/>
                                <a:ea typeface="Cambria Math" panose="02040503050406030204" pitchFamily="18" charset="0"/>
                              </a:rPr>
                              <m:t>𝑘</m:t>
                            </m:r>
                            <m:r>
                              <a:rPr lang="el-GR" i="1">
                                <a:latin typeface="Cambria Math" panose="02040503050406030204" pitchFamily="18" charset="0"/>
                                <a:ea typeface="Cambria Math" panose="02040503050406030204" pitchFamily="18" charset="0"/>
                              </a:rPr>
                              <m:t>=0</m:t>
                            </m:r>
                          </m:sub>
                          <m:sup>
                            <m:r>
                              <a:rPr lang="el-GR" i="1">
                                <a:latin typeface="Cambria Math" panose="02040503050406030204" pitchFamily="18" charset="0"/>
                                <a:ea typeface="Cambria Math" panose="02040503050406030204" pitchFamily="18" charset="0"/>
                              </a:rPr>
                              <m:t>∞</m:t>
                            </m:r>
                          </m:sup>
                          <m:e>
                            <m:r>
                              <a:rPr lang="en-US" i="1">
                                <a:latin typeface="Cambria Math" panose="02040503050406030204" pitchFamily="18" charset="0"/>
                                <a:ea typeface="Cambria Math" panose="02040503050406030204" pitchFamily="18" charset="0"/>
                              </a:rPr>
                              <m:t>h</m:t>
                            </m:r>
                            <m:r>
                              <a:rPr lang="en-US"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𝑘</m:t>
                            </m:r>
                            <m:r>
                              <m:rPr>
                                <m:nor/>
                              </m:rPr>
                              <a:rPr lang="el-GR">
                                <a:latin typeface="Cambria Math" panose="02040503050406030204" pitchFamily="18" charset="0"/>
                                <a:ea typeface="Cambria Math" panose="02040503050406030204" pitchFamily="18" charset="0"/>
                              </a:rPr>
                              <m:t>, </m:t>
                            </m:r>
                            <m:sSubSup>
                              <m:sSubSupPr>
                                <m:ctrlPr>
                                  <a:rPr lang="en-US" i="1">
                                    <a:latin typeface="Cambria Math" panose="02040503050406030204" pitchFamily="18" charset="0"/>
                                    <a:ea typeface="Cambria Math" panose="02040503050406030204" pitchFamily="18" charset="0"/>
                                  </a:rPr>
                                </m:ctrlPr>
                              </m:sSubSupPr>
                              <m:e>
                                <m:r>
                                  <a:rPr lang="el-GR" i="1">
                                    <a:latin typeface="Cambria Math" panose="02040503050406030204" pitchFamily="18" charset="0"/>
                                    <a:ea typeface="Cambria Math" panose="02040503050406030204" pitchFamily="18" charset="0"/>
                                  </a:rPr>
                                  <m:t>𝑌</m:t>
                                </m:r>
                              </m:e>
                              <m:sub>
                                <m:r>
                                  <a:rPr lang="el-GR" i="1">
                                    <a:latin typeface="Cambria Math" panose="02040503050406030204" pitchFamily="18" charset="0"/>
                                    <a:ea typeface="Cambria Math" panose="02040503050406030204" pitchFamily="18" charset="0"/>
                                  </a:rPr>
                                  <m:t>𝑖𝑗</m:t>
                                </m:r>
                              </m:sub>
                              <m:sup>
                                <m:r>
                                  <a:rPr lang="el-GR" i="1">
                                    <a:latin typeface="Cambria Math" panose="02040503050406030204" pitchFamily="18" charset="0"/>
                                    <a:ea typeface="Cambria Math" panose="02040503050406030204" pitchFamily="18" charset="0"/>
                                  </a:rPr>
                                  <m:t>𝑐</m:t>
                                </m:r>
                              </m:sup>
                            </m:sSubSup>
                            <m:r>
                              <m:rPr>
                                <m:nor/>
                              </m:rPr>
                              <a:rPr lang="en-US">
                                <a:latin typeface="Cambria Math" panose="02040503050406030204" pitchFamily="18" charset="0"/>
                                <a:ea typeface="Cambria Math" panose="02040503050406030204" pitchFamily="18" charset="0"/>
                              </a:rPr>
                              <m:t>)</m:t>
                            </m:r>
                            <m:r>
                              <m:rPr>
                                <m:nor/>
                              </m:rPr>
                              <a:rPr lang="en-US">
                                <a:latin typeface="Cambria Math" panose="02040503050406030204" pitchFamily="18" charset="0"/>
                                <a:ea typeface="Cambria Math" panose="02040503050406030204" pitchFamily="18" charset="0"/>
                              </a:rPr>
                              <m:t>exp</m:t>
                            </m:r>
                            <m:r>
                              <m:rPr>
                                <m:nor/>
                              </m:rPr>
                              <a:rPr lang="en-US">
                                <a:latin typeface="Cambria Math" panose="02040503050406030204" pitchFamily="18" charset="0"/>
                                <a:ea typeface="Cambria Math" panose="02040503050406030204" pitchFamily="18" charset="0"/>
                              </a:rPr>
                              <m:t>(</m:t>
                            </m:r>
                            <m:r>
                              <m:rPr>
                                <m:nor/>
                              </m:rPr>
                              <a:rPr lang="el-GR">
                                <a:latin typeface="Cambria Math" panose="02040503050406030204" pitchFamily="18" charset="0"/>
                                <a:ea typeface="Cambria Math" panose="02040503050406030204" pitchFamily="18" charset="0"/>
                              </a:rPr>
                              <m:t>θ</m:t>
                            </m:r>
                            <m:r>
                              <m:rPr>
                                <m:nor/>
                              </m:rPr>
                              <a:rPr lang="en-US" baseline="30000">
                                <a:latin typeface="Cambria Math" panose="02040503050406030204" pitchFamily="18" charset="0"/>
                                <a:ea typeface="Cambria Math" panose="02040503050406030204" pitchFamily="18" charset="0"/>
                              </a:rPr>
                              <m:t>T</m:t>
                            </m:r>
                            <m:r>
                              <m:rPr>
                                <m:nor/>
                              </m:rPr>
                              <a:rPr lang="en-US" b="0" i="0" smtClean="0">
                                <a:latin typeface="Cambria Math" panose="02040503050406030204" pitchFamily="18" charset="0"/>
                                <a:ea typeface="Cambria Math" panose="02040503050406030204" pitchFamily="18" charset="0"/>
                              </a:rPr>
                              <m:t>t</m:t>
                            </m:r>
                            <m:r>
                              <m:rPr>
                                <m:nor/>
                              </m:rPr>
                              <a:rPr lang="en-US" b="0" i="0" smtClean="0">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𝑘</m:t>
                            </m:r>
                            <m:r>
                              <m:rPr>
                                <m:nor/>
                              </m:rPr>
                              <a:rPr lang="el-GR">
                                <a:latin typeface="Cambria Math" panose="02040503050406030204" pitchFamily="18" charset="0"/>
                                <a:ea typeface="Cambria Math" panose="02040503050406030204" pitchFamily="18" charset="0"/>
                              </a:rPr>
                              <m:t>, </m:t>
                            </m:r>
                            <m:sSubSup>
                              <m:sSubSupPr>
                                <m:ctrlPr>
                                  <a:rPr lang="en-US" i="1">
                                    <a:latin typeface="Cambria Math" panose="02040503050406030204" pitchFamily="18" charset="0"/>
                                    <a:ea typeface="Cambria Math" panose="02040503050406030204" pitchFamily="18" charset="0"/>
                                  </a:rPr>
                                </m:ctrlPr>
                              </m:sSubSupPr>
                              <m:e>
                                <m:r>
                                  <a:rPr lang="el-GR" i="1">
                                    <a:latin typeface="Cambria Math" panose="02040503050406030204" pitchFamily="18" charset="0"/>
                                    <a:ea typeface="Cambria Math" panose="02040503050406030204" pitchFamily="18" charset="0"/>
                                  </a:rPr>
                                  <m:t>𝑌</m:t>
                                </m:r>
                              </m:e>
                              <m:sub>
                                <m:r>
                                  <a:rPr lang="el-GR" i="1">
                                    <a:latin typeface="Cambria Math" panose="02040503050406030204" pitchFamily="18" charset="0"/>
                                    <a:ea typeface="Cambria Math" panose="02040503050406030204" pitchFamily="18" charset="0"/>
                                  </a:rPr>
                                  <m:t>𝑖𝑗</m:t>
                                </m:r>
                              </m:sub>
                              <m:sup>
                                <m:r>
                                  <a:rPr lang="el-GR" i="1">
                                    <a:latin typeface="Cambria Math" panose="02040503050406030204" pitchFamily="18" charset="0"/>
                                    <a:ea typeface="Cambria Math" panose="02040503050406030204" pitchFamily="18" charset="0"/>
                                  </a:rPr>
                                  <m:t>𝑐</m:t>
                                </m:r>
                              </m:sup>
                            </m:sSubSup>
                            <m:r>
                              <m:rPr>
                                <m:nor/>
                              </m:rPr>
                              <a:rPr lang="en-US">
                                <a:latin typeface="Cambria Math" panose="02040503050406030204" pitchFamily="18" charset="0"/>
                                <a:ea typeface="Cambria Math" panose="02040503050406030204" pitchFamily="18" charset="0"/>
                              </a:rPr>
                              <m:t>))</m:t>
                            </m:r>
                          </m:e>
                        </m:nary>
                      </m:den>
                    </m:f>
                  </m:oMath>
                </a14:m>
                <a:endParaRPr lang="en-US" sz="2400" dirty="0"/>
              </a:p>
              <a:p>
                <a:pPr lvl="1"/>
                <a:r>
                  <a:rPr lang="en-US" dirty="0"/>
                  <a:t>Parallel computing and subsampling</a:t>
                </a:r>
              </a:p>
              <a:p>
                <a:pPr lvl="1"/>
                <a:r>
                  <a:rPr lang="en-US" dirty="0"/>
                  <a:t>Implemented and tested in Huang &amp; Butts 2024</a:t>
                </a:r>
              </a:p>
              <a:p>
                <a:pPr lvl="1"/>
                <a:r>
                  <a:rPr lang="en-US" dirty="0"/>
                  <a:t>Accurate estimation and high-speed for high-variance valued networks</a:t>
                </a:r>
              </a:p>
            </p:txBody>
          </p:sp>
        </mc:Choice>
        <mc:Fallback xmlns="">
          <p:sp>
            <p:nvSpPr>
              <p:cNvPr id="3" name="Content Placeholder 2">
                <a:extLst>
                  <a:ext uri="{FF2B5EF4-FFF2-40B4-BE49-F238E27FC236}">
                    <a16:creationId xmlns:a16="http://schemas.microsoft.com/office/drawing/2014/main" id="{A6E71DF5-AE49-A740-9BFF-4D384CD538F1}"/>
                  </a:ext>
                </a:extLst>
              </p:cNvPr>
              <p:cNvSpPr>
                <a:spLocks noGrp="1" noRot="1" noChangeAspect="1" noMove="1" noResize="1" noEditPoints="1" noAdjustHandles="1" noChangeArrowheads="1" noChangeShapeType="1" noTextEdit="1"/>
              </p:cNvSpPr>
              <p:nvPr>
                <p:ph idx="1"/>
              </p:nvPr>
            </p:nvSpPr>
            <p:spPr>
              <a:xfrm>
                <a:off x="263719" y="1377175"/>
                <a:ext cx="8616562" cy="4525963"/>
              </a:xfrm>
              <a:blipFill>
                <a:blip r:embed="rId3"/>
                <a:stretch>
                  <a:fillRect l="-1618" t="-1681" r="-294" b="-812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3F3E81C-0AB9-E94F-A9A6-782A61772D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96EAD8-63CE-4643-B7F4-3CD1B797166E}"/>
              </a:ext>
            </a:extLst>
          </p:cNvPr>
          <p:cNvSpPr>
            <a:spLocks noGrp="1"/>
          </p:cNvSpPr>
          <p:nvPr>
            <p:ph type="sldNum" sz="quarter" idx="12"/>
          </p:nvPr>
        </p:nvSpPr>
        <p:spPr/>
        <p:txBody>
          <a:bodyPr/>
          <a:lstStyle/>
          <a:p>
            <a:fld id="{C5EB5B64-243B-AC41-AF55-A7B0E9BF081F}" type="slidenum">
              <a:rPr lang="en-US" smtClean="0"/>
              <a:t>50</a:t>
            </a:fld>
            <a:endParaRPr lang="en-US"/>
          </a:p>
        </p:txBody>
      </p:sp>
      <p:sp>
        <p:nvSpPr>
          <p:cNvPr id="6" name="Title 1">
            <a:extLst>
              <a:ext uri="{FF2B5EF4-FFF2-40B4-BE49-F238E27FC236}">
                <a16:creationId xmlns:a16="http://schemas.microsoft.com/office/drawing/2014/main" id="{AFAD1BE4-A129-A24E-BE75-0E2260EED276}"/>
              </a:ext>
            </a:extLst>
          </p:cNvPr>
          <p:cNvSpPr>
            <a:spLocks noGrp="1"/>
          </p:cNvSpPr>
          <p:nvPr>
            <p:ph type="title"/>
          </p:nvPr>
        </p:nvSpPr>
        <p:spPr>
          <a:xfrm>
            <a:off x="0" y="367348"/>
            <a:ext cx="9144000" cy="1143000"/>
          </a:xfrm>
        </p:spPr>
        <p:txBody>
          <a:bodyPr/>
          <a:lstStyle/>
          <a:p>
            <a:r>
              <a:rPr lang="en-US" sz="4000" b="1" dirty="0"/>
              <a:t>MPLE</a:t>
            </a:r>
          </a:p>
        </p:txBody>
      </p:sp>
    </p:spTree>
    <p:extLst>
      <p:ext uri="{BB962C8B-B14F-4D97-AF65-F5344CB8AC3E}">
        <p14:creationId xmlns:p14="http://schemas.microsoft.com/office/powerpoint/2010/main" val="22647006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EE0FF5-97A6-DB8D-BB4D-DA614BCF8734}"/>
              </a:ext>
            </a:extLst>
          </p:cNvPr>
          <p:cNvSpPr>
            <a:spLocks noGrp="1"/>
          </p:cNvSpPr>
          <p:nvPr>
            <p:ph type="ctrTitle"/>
          </p:nvPr>
        </p:nvSpPr>
        <p:spPr>
          <a:xfrm>
            <a:off x="487866" y="2155666"/>
            <a:ext cx="8168268" cy="1470025"/>
          </a:xfrm>
        </p:spPr>
        <p:txBody>
          <a:bodyPr/>
          <a:lstStyle/>
          <a:p>
            <a:r>
              <a:rPr lang="en-US" sz="7200" dirty="0"/>
              <a:t>Internal Dynamics</a:t>
            </a:r>
          </a:p>
        </p:txBody>
      </p:sp>
      <p:sp>
        <p:nvSpPr>
          <p:cNvPr id="7" name="Subtitle 6">
            <a:extLst>
              <a:ext uri="{FF2B5EF4-FFF2-40B4-BE49-F238E27FC236}">
                <a16:creationId xmlns:a16="http://schemas.microsoft.com/office/drawing/2014/main" id="{3BCBEEBB-B8A1-E4B3-5C5C-7228439D5D81}"/>
              </a:ext>
            </a:extLst>
          </p:cNvPr>
          <p:cNvSpPr>
            <a:spLocks noGrp="1"/>
          </p:cNvSpPr>
          <p:nvPr>
            <p:ph type="subTitle" idx="1"/>
          </p:nvPr>
        </p:nvSpPr>
        <p:spPr/>
        <p:txBody>
          <a:bodyPr/>
          <a:lstStyle/>
          <a:p>
            <a:r>
              <a:rPr lang="en-US" dirty="0"/>
              <a:t>Migration Systems Theory</a:t>
            </a:r>
          </a:p>
        </p:txBody>
      </p:sp>
      <p:sp>
        <p:nvSpPr>
          <p:cNvPr id="4" name="Footer Placeholder 3">
            <a:extLst>
              <a:ext uri="{FF2B5EF4-FFF2-40B4-BE49-F238E27FC236}">
                <a16:creationId xmlns:a16="http://schemas.microsoft.com/office/drawing/2014/main" id="{566CEE67-4971-4773-9304-16E7D909DA7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FD4BB87-76DD-4197-480A-4AF9A2BFF7D6}"/>
              </a:ext>
            </a:extLst>
          </p:cNvPr>
          <p:cNvSpPr>
            <a:spLocks noGrp="1"/>
          </p:cNvSpPr>
          <p:nvPr>
            <p:ph type="sldNum" sz="quarter" idx="12"/>
          </p:nvPr>
        </p:nvSpPr>
        <p:spPr/>
        <p:txBody>
          <a:bodyPr/>
          <a:lstStyle/>
          <a:p>
            <a:fld id="{C5EB5B64-243B-AC41-AF55-A7B0E9BF081F}" type="slidenum">
              <a:rPr lang="en-US" smtClean="0"/>
              <a:pPr/>
              <a:t>51</a:t>
            </a:fld>
            <a:endParaRPr lang="en-US" dirty="0"/>
          </a:p>
        </p:txBody>
      </p:sp>
    </p:spTree>
    <p:extLst>
      <p:ext uri="{BB962C8B-B14F-4D97-AF65-F5344CB8AC3E}">
        <p14:creationId xmlns:p14="http://schemas.microsoft.com/office/powerpoint/2010/main" val="12792891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3F25C07-CBCD-2145-93AE-B0DFB414B3A5}"/>
              </a:ext>
            </a:extLst>
          </p:cNvPr>
          <p:cNvPicPr>
            <a:picLocks noChangeAspect="1"/>
          </p:cNvPicPr>
          <p:nvPr/>
        </p:nvPicPr>
        <p:blipFill>
          <a:blip r:embed="rId3"/>
          <a:stretch>
            <a:fillRect/>
          </a:stretch>
        </p:blipFill>
        <p:spPr>
          <a:xfrm>
            <a:off x="6725065" y="2283641"/>
            <a:ext cx="2613505" cy="3835115"/>
          </a:xfrm>
          <a:prstGeom prst="rect">
            <a:avLst/>
          </a:prstGeom>
        </p:spPr>
      </p:pic>
      <p:sp>
        <p:nvSpPr>
          <p:cNvPr id="2" name="Title 1">
            <a:extLst>
              <a:ext uri="{FF2B5EF4-FFF2-40B4-BE49-F238E27FC236}">
                <a16:creationId xmlns:a16="http://schemas.microsoft.com/office/drawing/2014/main" id="{9952B850-AEED-B244-AF3E-11053CE36F12}"/>
              </a:ext>
            </a:extLst>
          </p:cNvPr>
          <p:cNvSpPr>
            <a:spLocks noGrp="1"/>
          </p:cNvSpPr>
          <p:nvPr>
            <p:ph type="title"/>
          </p:nvPr>
        </p:nvSpPr>
        <p:spPr/>
        <p:txBody>
          <a:bodyPr/>
          <a:lstStyle/>
          <a:p>
            <a:r>
              <a:rPr lang="en-US" dirty="0"/>
              <a:t>Migration Systems</a:t>
            </a:r>
          </a:p>
        </p:txBody>
      </p:sp>
      <p:sp>
        <p:nvSpPr>
          <p:cNvPr id="3" name="Content Placeholder 2">
            <a:extLst>
              <a:ext uri="{FF2B5EF4-FFF2-40B4-BE49-F238E27FC236}">
                <a16:creationId xmlns:a16="http://schemas.microsoft.com/office/drawing/2014/main" id="{1F3A2378-FEC4-8C46-8454-D1A9A03E5F53}"/>
              </a:ext>
            </a:extLst>
          </p:cNvPr>
          <p:cNvSpPr>
            <a:spLocks noGrp="1"/>
          </p:cNvSpPr>
          <p:nvPr>
            <p:ph sz="half" idx="1"/>
          </p:nvPr>
        </p:nvSpPr>
        <p:spPr>
          <a:xfrm>
            <a:off x="457198" y="1600201"/>
            <a:ext cx="8686801" cy="2021774"/>
          </a:xfrm>
        </p:spPr>
        <p:txBody>
          <a:bodyPr/>
          <a:lstStyle/>
          <a:p>
            <a:pPr>
              <a:spcBef>
                <a:spcPts val="768"/>
              </a:spcBef>
            </a:pPr>
            <a:r>
              <a:rPr lang="en-US" dirty="0"/>
              <a:t>The interdependence of migration flows</a:t>
            </a:r>
          </a:p>
          <a:p>
            <a:pPr lvl="1">
              <a:spcBef>
                <a:spcPts val="768"/>
              </a:spcBef>
            </a:pPr>
            <a:r>
              <a:rPr lang="en-US" dirty="0"/>
              <a:t>e.g., Reciprocity</a:t>
            </a:r>
          </a:p>
          <a:p>
            <a:pPr>
              <a:spcBef>
                <a:spcPts val="1368"/>
              </a:spcBef>
            </a:pPr>
            <a:endParaRPr lang="en-US" dirty="0"/>
          </a:p>
          <a:p>
            <a:pPr>
              <a:spcBef>
                <a:spcPts val="1368"/>
              </a:spcBef>
            </a:pPr>
            <a:endParaRPr lang="en-US" dirty="0"/>
          </a:p>
          <a:p>
            <a:pPr>
              <a:spcBef>
                <a:spcPts val="1368"/>
              </a:spcBef>
            </a:pPr>
            <a:endParaRPr lang="en-US" dirty="0"/>
          </a:p>
          <a:p>
            <a:pPr>
              <a:spcBef>
                <a:spcPts val="1368"/>
              </a:spcBef>
            </a:pPr>
            <a:endParaRPr lang="en-US" dirty="0"/>
          </a:p>
          <a:p>
            <a:pPr marL="0" indent="0">
              <a:spcBef>
                <a:spcPts val="1368"/>
              </a:spcBef>
              <a:buNone/>
            </a:pPr>
            <a:endParaRPr lang="en-US" dirty="0"/>
          </a:p>
          <a:p>
            <a:pPr marL="0" indent="0">
              <a:spcBef>
                <a:spcPts val="1368"/>
              </a:spcBef>
              <a:buNone/>
            </a:pPr>
            <a:endParaRPr lang="en-US" dirty="0"/>
          </a:p>
        </p:txBody>
      </p:sp>
      <p:sp>
        <p:nvSpPr>
          <p:cNvPr id="4" name="Footer Placeholder 3">
            <a:extLst>
              <a:ext uri="{FF2B5EF4-FFF2-40B4-BE49-F238E27FC236}">
                <a16:creationId xmlns:a16="http://schemas.microsoft.com/office/drawing/2014/main" id="{2A7530CC-0A44-084C-9F0C-FBD49D618187}"/>
              </a:ext>
            </a:extLst>
          </p:cNvPr>
          <p:cNvSpPr>
            <a:spLocks noGrp="1"/>
          </p:cNvSpPr>
          <p:nvPr>
            <p:ph type="ftr" sz="quarter" idx="11"/>
          </p:nvPr>
        </p:nvSpPr>
        <p:spPr>
          <a:xfrm>
            <a:off x="3124200" y="6356350"/>
            <a:ext cx="2895600" cy="365125"/>
          </a:xfrm>
        </p:spPr>
        <p:txBody>
          <a:bodyPr/>
          <a:lstStyle/>
          <a:p>
            <a:endParaRPr lang="en-US" dirty="0"/>
          </a:p>
        </p:txBody>
      </p:sp>
      <p:sp>
        <p:nvSpPr>
          <p:cNvPr id="5" name="Slide Number Placeholder 4">
            <a:extLst>
              <a:ext uri="{FF2B5EF4-FFF2-40B4-BE49-F238E27FC236}">
                <a16:creationId xmlns:a16="http://schemas.microsoft.com/office/drawing/2014/main" id="{06B1BA51-1280-0548-B507-9DF7D8487682}"/>
              </a:ext>
            </a:extLst>
          </p:cNvPr>
          <p:cNvSpPr>
            <a:spLocks noGrp="1"/>
          </p:cNvSpPr>
          <p:nvPr>
            <p:ph type="sldNum" sz="quarter" idx="12"/>
          </p:nvPr>
        </p:nvSpPr>
        <p:spPr>
          <a:xfrm>
            <a:off x="6553200" y="6356350"/>
            <a:ext cx="2133600" cy="365125"/>
          </a:xfrm>
        </p:spPr>
        <p:txBody>
          <a:bodyPr/>
          <a:lstStyle/>
          <a:p>
            <a:fld id="{C5EB5B64-243B-AC41-AF55-A7B0E9BF081F}" type="slidenum">
              <a:rPr lang="en-US" smtClean="0"/>
              <a:t>52</a:t>
            </a:fld>
            <a:endParaRPr lang="en-US"/>
          </a:p>
        </p:txBody>
      </p:sp>
      <p:sp>
        <p:nvSpPr>
          <p:cNvPr id="9" name="TextBox 8">
            <a:extLst>
              <a:ext uri="{FF2B5EF4-FFF2-40B4-BE49-F238E27FC236}">
                <a16:creationId xmlns:a16="http://schemas.microsoft.com/office/drawing/2014/main" id="{532217E4-51D3-8A44-91A8-1DFF5B5BDB9F}"/>
              </a:ext>
            </a:extLst>
          </p:cNvPr>
          <p:cNvSpPr txBox="1"/>
          <p:nvPr/>
        </p:nvSpPr>
        <p:spPr>
          <a:xfrm>
            <a:off x="653143" y="4203865"/>
            <a:ext cx="184731" cy="369332"/>
          </a:xfrm>
          <a:prstGeom prst="rect">
            <a:avLst/>
          </a:prstGeom>
          <a:noFill/>
        </p:spPr>
        <p:txBody>
          <a:bodyPr wrap="none" rtlCol="0">
            <a:spAutoFit/>
          </a:bodyPr>
          <a:lstStyle/>
          <a:p>
            <a:endParaRPr lang="en-CN" dirty="0"/>
          </a:p>
        </p:txBody>
      </p:sp>
      <p:sp>
        <p:nvSpPr>
          <p:cNvPr id="10" name="Content Placeholder 2">
            <a:extLst>
              <a:ext uri="{FF2B5EF4-FFF2-40B4-BE49-F238E27FC236}">
                <a16:creationId xmlns:a16="http://schemas.microsoft.com/office/drawing/2014/main" id="{72B906DE-9AFD-9E41-97B1-CFC318DD7D20}"/>
              </a:ext>
            </a:extLst>
          </p:cNvPr>
          <p:cNvSpPr txBox="1">
            <a:spLocks/>
          </p:cNvSpPr>
          <p:nvPr/>
        </p:nvSpPr>
        <p:spPr>
          <a:xfrm>
            <a:off x="457198" y="2607384"/>
            <a:ext cx="6715498" cy="4525963"/>
          </a:xfrm>
          <a:prstGeom prst="rect">
            <a:avLst/>
          </a:prstGeom>
        </p:spPr>
        <p:txBody>
          <a:bodyPr/>
          <a:lstStyle>
            <a:lvl1pPr marL="342900" indent="-342900" algn="l" defTabSz="457200" rtl="0" eaLnBrk="1" latinLnBrk="0" hangingPunct="1">
              <a:spcBef>
                <a:spcPct val="20000"/>
              </a:spcBef>
              <a:buFont typeface="Arial"/>
              <a:buChar char="•"/>
              <a:defRPr sz="28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a:spcBef>
                <a:spcPts val="1368"/>
              </a:spcBef>
            </a:pPr>
            <a:r>
              <a:rPr lang="en-US" dirty="0">
                <a:latin typeface="Candara" panose="020E0502030303020204" pitchFamily="34" charset="0"/>
              </a:rPr>
              <a:t>Migration flows between places form an interconnected system (MST)</a:t>
            </a:r>
          </a:p>
          <a:p>
            <a:pPr>
              <a:spcBef>
                <a:spcPts val="1368"/>
              </a:spcBef>
            </a:pPr>
            <a:r>
              <a:rPr lang="en-US" dirty="0">
                <a:latin typeface="Candara" panose="020E0502030303020204" pitchFamily="34" charset="0"/>
              </a:rPr>
              <a:t>Not only a remedy of autocorrelation, but also reveals the internal dynamics of the system</a:t>
            </a:r>
          </a:p>
          <a:p>
            <a:pPr>
              <a:spcBef>
                <a:spcPts val="1368"/>
              </a:spcBef>
            </a:pPr>
            <a:endParaRPr lang="en-US" dirty="0">
              <a:latin typeface="Candara" panose="020E0502030303020204" pitchFamily="34" charset="0"/>
            </a:endParaRPr>
          </a:p>
          <a:p>
            <a:pPr>
              <a:spcBef>
                <a:spcPts val="1368"/>
              </a:spcBef>
            </a:pPr>
            <a:endParaRPr lang="en-US" dirty="0">
              <a:latin typeface="Candara" panose="020E0502030303020204" pitchFamily="34" charset="0"/>
            </a:endParaRPr>
          </a:p>
        </p:txBody>
      </p:sp>
      <p:sp>
        <p:nvSpPr>
          <p:cNvPr id="6" name="Rounded Rectangle 5">
            <a:extLst>
              <a:ext uri="{FF2B5EF4-FFF2-40B4-BE49-F238E27FC236}">
                <a16:creationId xmlns:a16="http://schemas.microsoft.com/office/drawing/2014/main" id="{4D0C3034-2352-F662-80B1-03E590C16C63}"/>
              </a:ext>
            </a:extLst>
          </p:cNvPr>
          <p:cNvSpPr/>
          <p:nvPr/>
        </p:nvSpPr>
        <p:spPr>
          <a:xfrm>
            <a:off x="208482" y="4022287"/>
            <a:ext cx="6802245" cy="2619469"/>
          </a:xfrm>
          <a:prstGeom prst="roundRect">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800" dirty="0">
                <a:solidFill>
                  <a:schemeClr val="tx2">
                    <a:lumMod val="75000"/>
                  </a:schemeClr>
                </a:solidFill>
                <a:latin typeface="Candara" panose="020E0502030303020204" pitchFamily="34" charset="0"/>
              </a:rPr>
              <a:t>“a circular, interdependent, progressively, complex, and self-modifying system in which the effect of changes in one part can be traced through the whole of the system” (</a:t>
            </a:r>
            <a:r>
              <a:rPr lang="en-US" sz="2800" dirty="0" err="1">
                <a:solidFill>
                  <a:schemeClr val="tx2">
                    <a:lumMod val="75000"/>
                  </a:schemeClr>
                </a:solidFill>
                <a:latin typeface="Candara" panose="020E0502030303020204" pitchFamily="34" charset="0"/>
              </a:rPr>
              <a:t>Mabogunje</a:t>
            </a:r>
            <a:r>
              <a:rPr lang="en-US" sz="2800" dirty="0">
                <a:solidFill>
                  <a:schemeClr val="tx2">
                    <a:lumMod val="75000"/>
                  </a:schemeClr>
                </a:solidFill>
                <a:latin typeface="Candara" panose="020E0502030303020204" pitchFamily="34" charset="0"/>
              </a:rPr>
              <a:t> 1970:16) </a:t>
            </a:r>
          </a:p>
        </p:txBody>
      </p:sp>
      <p:graphicFrame>
        <p:nvGraphicFramePr>
          <p:cNvPr id="8" name="Table 7">
            <a:extLst>
              <a:ext uri="{FF2B5EF4-FFF2-40B4-BE49-F238E27FC236}">
                <a16:creationId xmlns:a16="http://schemas.microsoft.com/office/drawing/2014/main" id="{DA200F01-2212-0C35-81FE-2961592F0D27}"/>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236389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BA89FC-D52A-C4F0-3AE0-6373979D6451}"/>
              </a:ext>
            </a:extLst>
          </p:cNvPr>
          <p:cNvPicPr>
            <a:picLocks noChangeAspect="1"/>
          </p:cNvPicPr>
          <p:nvPr/>
        </p:nvPicPr>
        <p:blipFill rotWithShape="1">
          <a:blip r:embed="rId3"/>
          <a:srcRect l="2439" t="38714" r="52798" b="20361"/>
          <a:stretch/>
        </p:blipFill>
        <p:spPr>
          <a:xfrm>
            <a:off x="2502485" y="5780874"/>
            <a:ext cx="4139023" cy="769434"/>
          </a:xfrm>
          <a:prstGeom prst="rect">
            <a:avLst/>
          </a:prstGeom>
        </p:spPr>
      </p:pic>
      <p:sp>
        <p:nvSpPr>
          <p:cNvPr id="2" name="Title 1">
            <a:extLst>
              <a:ext uri="{FF2B5EF4-FFF2-40B4-BE49-F238E27FC236}">
                <a16:creationId xmlns:a16="http://schemas.microsoft.com/office/drawing/2014/main" id="{9C28EADC-F431-0347-BAF7-8DBA8ED08D6E}"/>
              </a:ext>
            </a:extLst>
          </p:cNvPr>
          <p:cNvSpPr>
            <a:spLocks noGrp="1"/>
          </p:cNvSpPr>
          <p:nvPr>
            <p:ph type="title"/>
          </p:nvPr>
        </p:nvSpPr>
        <p:spPr>
          <a:xfrm>
            <a:off x="0" y="367348"/>
            <a:ext cx="9144000" cy="1143000"/>
          </a:xfrm>
        </p:spPr>
        <p:txBody>
          <a:bodyPr/>
          <a:lstStyle/>
          <a:p>
            <a:r>
              <a:rPr lang="en-US" dirty="0"/>
              <a:t>Internal dynamics: reciprocity</a:t>
            </a:r>
          </a:p>
        </p:txBody>
      </p:sp>
      <p:sp>
        <p:nvSpPr>
          <p:cNvPr id="3" name="Content Placeholder 2">
            <a:extLst>
              <a:ext uri="{FF2B5EF4-FFF2-40B4-BE49-F238E27FC236}">
                <a16:creationId xmlns:a16="http://schemas.microsoft.com/office/drawing/2014/main" id="{69377A2C-D380-4748-920F-877EDF071BFE}"/>
              </a:ext>
            </a:extLst>
          </p:cNvPr>
          <p:cNvSpPr>
            <a:spLocks noGrp="1"/>
          </p:cNvSpPr>
          <p:nvPr>
            <p:ph idx="1"/>
          </p:nvPr>
        </p:nvSpPr>
        <p:spPr>
          <a:xfrm>
            <a:off x="278778" y="1376932"/>
            <a:ext cx="8586439" cy="4525963"/>
          </a:xfrm>
        </p:spPr>
        <p:txBody>
          <a:bodyPr/>
          <a:lstStyle/>
          <a:p>
            <a:pPr>
              <a:spcBef>
                <a:spcPts val="1368"/>
              </a:spcBef>
            </a:pPr>
            <a:r>
              <a:rPr lang="en-US" sz="2800" dirty="0"/>
              <a:t>Interdependence of migration flows</a:t>
            </a:r>
            <a:endParaRPr kumimoji="1" lang="en-US" altLang="zh-CN" sz="2800" dirty="0"/>
          </a:p>
          <a:p>
            <a:pPr>
              <a:spcBef>
                <a:spcPts val="1368"/>
              </a:spcBef>
            </a:pPr>
            <a:r>
              <a:rPr kumimoji="1" lang="en-US" altLang="zh-CN" sz="2800" dirty="0"/>
              <a:t>Transnationalism: m</a:t>
            </a:r>
            <a:r>
              <a:rPr lang="en-US" altLang="zh-CN" sz="2800" dirty="0"/>
              <a:t>igration is an enduring reciprocal exchange of people, goods, and cultures between sending and receiving countries </a:t>
            </a:r>
            <a:r>
              <a:rPr lang="en-US" altLang="zh-CN" sz="2400" dirty="0"/>
              <a:t>(Schiller, </a:t>
            </a:r>
            <a:r>
              <a:rPr lang="en-US" altLang="zh-CN" sz="2400" dirty="0" err="1"/>
              <a:t>Basch</a:t>
            </a:r>
            <a:r>
              <a:rPr lang="en-US" altLang="zh-CN" sz="2400" dirty="0"/>
              <a:t>, and Blanc 1995;</a:t>
            </a:r>
            <a:r>
              <a:rPr lang="zh-CN" altLang="en-US" sz="2400" dirty="0"/>
              <a:t> </a:t>
            </a:r>
            <a:r>
              <a:rPr lang="en-US" altLang="zh-CN" sz="2400" dirty="0"/>
              <a:t>Waldinger 2013)</a:t>
            </a:r>
            <a:r>
              <a:rPr lang="en-US" altLang="zh-CN" dirty="0"/>
              <a:t> </a:t>
            </a:r>
            <a:endParaRPr lang="en-US" altLang="zh-CN" sz="2800" dirty="0"/>
          </a:p>
          <a:p>
            <a:pPr>
              <a:spcBef>
                <a:spcPts val="1368"/>
              </a:spcBef>
            </a:pPr>
            <a:r>
              <a:rPr lang="en-US" altLang="zh-CN" sz="2800" dirty="0"/>
              <a:t>Internal</a:t>
            </a:r>
            <a:r>
              <a:rPr lang="zh-CN" altLang="en-US" sz="2800" dirty="0"/>
              <a:t> </a:t>
            </a:r>
            <a:r>
              <a:rPr lang="en-US" altLang="zh-CN" sz="2800" dirty="0"/>
              <a:t>Migration:</a:t>
            </a:r>
            <a:r>
              <a:rPr lang="zh-CN" altLang="en-US" sz="2800" dirty="0"/>
              <a:t> </a:t>
            </a:r>
            <a:r>
              <a:rPr lang="en-US" altLang="zh-CN" sz="2800" dirty="0"/>
              <a:t>“Counter-currents</a:t>
            </a:r>
            <a:r>
              <a:rPr lang="zh-CN" altLang="en-US" sz="2800" dirty="0"/>
              <a:t> </a:t>
            </a:r>
            <a:r>
              <a:rPr lang="en-US" altLang="zh-CN" sz="2800" dirty="0"/>
              <a:t>of</a:t>
            </a:r>
            <a:r>
              <a:rPr lang="zh-CN" altLang="en-US" sz="2800" dirty="0"/>
              <a:t> </a:t>
            </a:r>
            <a:r>
              <a:rPr lang="en-US" altLang="zh-CN" sz="2800" dirty="0"/>
              <a:t>migration”</a:t>
            </a:r>
            <a:r>
              <a:rPr lang="zh-CN" altLang="en-US" sz="2800" dirty="0"/>
              <a:t> </a:t>
            </a:r>
            <a:r>
              <a:rPr lang="en-US" altLang="zh-CN" sz="2400" dirty="0"/>
              <a:t>(</a:t>
            </a:r>
            <a:r>
              <a:rPr lang="en-US" altLang="zh-CN" sz="2400" dirty="0" err="1"/>
              <a:t>Ravenstein</a:t>
            </a:r>
            <a:r>
              <a:rPr lang="zh-CN" altLang="en-US" sz="2400" dirty="0"/>
              <a:t> </a:t>
            </a:r>
            <a:r>
              <a:rPr lang="en-US" altLang="zh-CN" sz="2400" dirty="0"/>
              <a:t>1885:</a:t>
            </a:r>
            <a:r>
              <a:rPr lang="zh-CN" altLang="en-US" sz="2400" dirty="0"/>
              <a:t> </a:t>
            </a:r>
            <a:r>
              <a:rPr lang="en-US" altLang="zh-CN" sz="2400" dirty="0"/>
              <a:t>187)</a:t>
            </a:r>
            <a:endParaRPr lang="en-US" altLang="zh-CN" sz="2800" dirty="0"/>
          </a:p>
          <a:p>
            <a:pPr>
              <a:spcBef>
                <a:spcPts val="1368"/>
              </a:spcBef>
            </a:pPr>
            <a:r>
              <a:rPr lang="en-US" sz="2800" i="1" dirty="0">
                <a:solidFill>
                  <a:schemeClr val="accent1">
                    <a:lumMod val="75000"/>
                  </a:schemeClr>
                </a:solidFill>
              </a:rPr>
              <a:t>H2: Ceteris paribus, migration flow from county A to county B increases with the migration flow from B to A</a:t>
            </a:r>
          </a:p>
        </p:txBody>
      </p:sp>
      <p:sp>
        <p:nvSpPr>
          <p:cNvPr id="4" name="Footer Placeholder 3">
            <a:extLst>
              <a:ext uri="{FF2B5EF4-FFF2-40B4-BE49-F238E27FC236}">
                <a16:creationId xmlns:a16="http://schemas.microsoft.com/office/drawing/2014/main" id="{1F016634-8467-844B-89B8-32D36F9579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8126B5-0EC0-6946-809E-7F441C703730}"/>
              </a:ext>
            </a:extLst>
          </p:cNvPr>
          <p:cNvSpPr>
            <a:spLocks noGrp="1"/>
          </p:cNvSpPr>
          <p:nvPr>
            <p:ph type="sldNum" sz="quarter" idx="12"/>
          </p:nvPr>
        </p:nvSpPr>
        <p:spPr/>
        <p:txBody>
          <a:bodyPr/>
          <a:lstStyle/>
          <a:p>
            <a:fld id="{C5EB5B64-243B-AC41-AF55-A7B0E9BF081F}" type="slidenum">
              <a:rPr lang="en-US" smtClean="0"/>
              <a:t>53</a:t>
            </a:fld>
            <a:endParaRPr lang="en-US"/>
          </a:p>
        </p:txBody>
      </p:sp>
      <p:graphicFrame>
        <p:nvGraphicFramePr>
          <p:cNvPr id="8" name="Table 7">
            <a:extLst>
              <a:ext uri="{FF2B5EF4-FFF2-40B4-BE49-F238E27FC236}">
                <a16:creationId xmlns:a16="http://schemas.microsoft.com/office/drawing/2014/main" id="{28A9F0AE-4DA5-C15F-047E-F76EBF4A7404}"/>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412091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BD0898-1AB6-407E-DFC3-2A213D1DB925}"/>
              </a:ext>
            </a:extLst>
          </p:cNvPr>
          <p:cNvSpPr>
            <a:spLocks noGrp="1"/>
          </p:cNvSpPr>
          <p:nvPr>
            <p:ph idx="1"/>
          </p:nvPr>
        </p:nvSpPr>
        <p:spPr/>
        <p:txBody>
          <a:bodyPr/>
          <a:lstStyle/>
          <a:p>
            <a:r>
              <a:rPr lang="en-US" sz="2800" dirty="0"/>
              <a:t>Cumulative causation: migration alters the social contexts in ways that make future migration more likely </a:t>
            </a:r>
            <a:r>
              <a:rPr lang="en-US" sz="2400" dirty="0">
                <a:effectLst/>
              </a:rPr>
              <a:t>(Massey 1990; Massey et al. 1993) </a:t>
            </a:r>
            <a:endParaRPr lang="en-US" sz="2400" dirty="0"/>
          </a:p>
          <a:p>
            <a:pPr lvl="1"/>
            <a:r>
              <a:rPr lang="en-US" dirty="0"/>
              <a:t>migrant networks, information, resources, and institutional changes</a:t>
            </a:r>
          </a:p>
          <a:p>
            <a:r>
              <a:rPr lang="en-US" sz="2800" i="1" dirty="0">
                <a:solidFill>
                  <a:srgbClr val="235795"/>
                </a:solidFill>
              </a:rPr>
              <a:t>H3: </a:t>
            </a:r>
            <a:r>
              <a:rPr lang="en-US" sz="2800" i="1" dirty="0">
                <a:solidFill>
                  <a:srgbClr val="235795"/>
                </a:solidFill>
                <a:effectLst/>
              </a:rPr>
              <a:t>Ceteris paribus, the flow of migration from county A to B increases with the past flow of migration from county A to county B. </a:t>
            </a:r>
            <a:endParaRPr lang="en-US" sz="2800" i="1" dirty="0">
              <a:solidFill>
                <a:srgbClr val="235795"/>
              </a:solidFill>
            </a:endParaRPr>
          </a:p>
          <a:p>
            <a:endParaRPr lang="en-US" dirty="0"/>
          </a:p>
        </p:txBody>
      </p:sp>
      <p:sp>
        <p:nvSpPr>
          <p:cNvPr id="3" name="Title 2">
            <a:extLst>
              <a:ext uri="{FF2B5EF4-FFF2-40B4-BE49-F238E27FC236}">
                <a16:creationId xmlns:a16="http://schemas.microsoft.com/office/drawing/2014/main" id="{0281D163-7440-DA84-EA2E-69885BA91D8A}"/>
              </a:ext>
            </a:extLst>
          </p:cNvPr>
          <p:cNvSpPr>
            <a:spLocks noGrp="1"/>
          </p:cNvSpPr>
          <p:nvPr>
            <p:ph type="title"/>
          </p:nvPr>
        </p:nvSpPr>
        <p:spPr/>
        <p:txBody>
          <a:bodyPr/>
          <a:lstStyle/>
          <a:p>
            <a:r>
              <a:rPr lang="en-US" dirty="0"/>
              <a:t>Internal dynamics: perpetuation</a:t>
            </a:r>
          </a:p>
        </p:txBody>
      </p:sp>
      <p:sp>
        <p:nvSpPr>
          <p:cNvPr id="4" name="Footer Placeholder 3">
            <a:extLst>
              <a:ext uri="{FF2B5EF4-FFF2-40B4-BE49-F238E27FC236}">
                <a16:creationId xmlns:a16="http://schemas.microsoft.com/office/drawing/2014/main" id="{304763F2-B686-C34F-26A4-DAF5CEBABAE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B749F9B-49A5-4B27-17AB-FAC1B7F6E852}"/>
              </a:ext>
            </a:extLst>
          </p:cNvPr>
          <p:cNvSpPr>
            <a:spLocks noGrp="1"/>
          </p:cNvSpPr>
          <p:nvPr>
            <p:ph type="sldNum" sz="quarter" idx="12"/>
          </p:nvPr>
        </p:nvSpPr>
        <p:spPr/>
        <p:txBody>
          <a:bodyPr/>
          <a:lstStyle/>
          <a:p>
            <a:fld id="{C5EB5B64-243B-AC41-AF55-A7B0E9BF081F}" type="slidenum">
              <a:rPr lang="en-US" smtClean="0"/>
              <a:pPr/>
              <a:t>54</a:t>
            </a:fld>
            <a:endParaRPr lang="en-US" dirty="0"/>
          </a:p>
        </p:txBody>
      </p:sp>
      <p:graphicFrame>
        <p:nvGraphicFramePr>
          <p:cNvPr id="7" name="Table 6">
            <a:extLst>
              <a:ext uri="{FF2B5EF4-FFF2-40B4-BE49-F238E27FC236}">
                <a16:creationId xmlns:a16="http://schemas.microsoft.com/office/drawing/2014/main" id="{A6DFEF79-DD77-901C-B698-DC933E1DD752}"/>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pic>
        <p:nvPicPr>
          <p:cNvPr id="9" name="Picture 8">
            <a:extLst>
              <a:ext uri="{FF2B5EF4-FFF2-40B4-BE49-F238E27FC236}">
                <a16:creationId xmlns:a16="http://schemas.microsoft.com/office/drawing/2014/main" id="{98816094-A76B-1EC5-996F-413705F1B483}"/>
              </a:ext>
            </a:extLst>
          </p:cNvPr>
          <p:cNvPicPr>
            <a:picLocks noChangeAspect="1"/>
          </p:cNvPicPr>
          <p:nvPr/>
        </p:nvPicPr>
        <p:blipFill rotWithShape="1">
          <a:blip r:embed="rId3"/>
          <a:srcRect l="12242" t="37774" r="16739" b="41526"/>
          <a:stretch/>
        </p:blipFill>
        <p:spPr>
          <a:xfrm>
            <a:off x="1162573" y="5374888"/>
            <a:ext cx="6818853" cy="1117987"/>
          </a:xfrm>
          <a:prstGeom prst="rect">
            <a:avLst/>
          </a:prstGeom>
        </p:spPr>
      </p:pic>
    </p:spTree>
    <p:extLst>
      <p:ext uri="{BB962C8B-B14F-4D97-AF65-F5344CB8AC3E}">
        <p14:creationId xmlns:p14="http://schemas.microsoft.com/office/powerpoint/2010/main" val="348996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FC05ED-68C4-1CFC-4017-0FFB1B03F0B8}"/>
              </a:ext>
            </a:extLst>
          </p:cNvPr>
          <p:cNvSpPr>
            <a:spLocks noGrp="1"/>
          </p:cNvSpPr>
          <p:nvPr>
            <p:ph idx="1"/>
          </p:nvPr>
        </p:nvSpPr>
        <p:spPr>
          <a:xfrm>
            <a:off x="457199" y="1334045"/>
            <a:ext cx="8419171" cy="4525963"/>
          </a:xfrm>
        </p:spPr>
        <p:txBody>
          <a:bodyPr/>
          <a:lstStyle/>
          <a:p>
            <a:r>
              <a:rPr lang="en-US" sz="2800" dirty="0"/>
              <a:t>Waypoint: balanced immigration and emigration flow, like a transfer station</a:t>
            </a:r>
          </a:p>
          <a:p>
            <a:r>
              <a:rPr lang="en-US" sz="2800" dirty="0"/>
              <a:t>Result from chain-like migration </a:t>
            </a:r>
            <a:r>
              <a:rPr lang="en-US" sz="2400" dirty="0"/>
              <a:t>(Leal 2021)</a:t>
            </a:r>
          </a:p>
          <a:p>
            <a:pPr lvl="1"/>
            <a:r>
              <a:rPr lang="en-US" dirty="0"/>
              <a:t>stepwise migration: multi-stops migration process</a:t>
            </a:r>
          </a:p>
          <a:p>
            <a:pPr lvl="1"/>
            <a:r>
              <a:rPr lang="en-US" dirty="0"/>
              <a:t>relay migration: immigration drive emigration or the reverse</a:t>
            </a:r>
          </a:p>
          <a:p>
            <a:r>
              <a:rPr lang="en-US" sz="2800" i="1" dirty="0">
                <a:solidFill>
                  <a:srgbClr val="235795"/>
                </a:solidFill>
              </a:rPr>
              <a:t>H4: Ceteris paribus, the inflows of migration to a county increase with its outflows. </a:t>
            </a:r>
          </a:p>
          <a:p>
            <a:endParaRPr lang="en-US" dirty="0"/>
          </a:p>
        </p:txBody>
      </p:sp>
      <p:sp>
        <p:nvSpPr>
          <p:cNvPr id="3" name="Title 2">
            <a:extLst>
              <a:ext uri="{FF2B5EF4-FFF2-40B4-BE49-F238E27FC236}">
                <a16:creationId xmlns:a16="http://schemas.microsoft.com/office/drawing/2014/main" id="{02FC5798-E562-DBDA-86F4-B35E24B4DBA0}"/>
              </a:ext>
            </a:extLst>
          </p:cNvPr>
          <p:cNvSpPr>
            <a:spLocks noGrp="1"/>
          </p:cNvSpPr>
          <p:nvPr>
            <p:ph type="title"/>
          </p:nvPr>
        </p:nvSpPr>
        <p:spPr/>
        <p:txBody>
          <a:bodyPr/>
          <a:lstStyle/>
          <a:p>
            <a:r>
              <a:rPr lang="en-US" dirty="0"/>
              <a:t>Internal dynamics: waypoint flow</a:t>
            </a:r>
          </a:p>
        </p:txBody>
      </p:sp>
      <p:sp>
        <p:nvSpPr>
          <p:cNvPr id="4" name="Footer Placeholder 3">
            <a:extLst>
              <a:ext uri="{FF2B5EF4-FFF2-40B4-BE49-F238E27FC236}">
                <a16:creationId xmlns:a16="http://schemas.microsoft.com/office/drawing/2014/main" id="{AE977D16-12A4-6709-DE2D-D9A0E71184F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336DAFE-FF84-B85A-57FA-D5ECFD35EF08}"/>
              </a:ext>
            </a:extLst>
          </p:cNvPr>
          <p:cNvSpPr>
            <a:spLocks noGrp="1"/>
          </p:cNvSpPr>
          <p:nvPr>
            <p:ph type="sldNum" sz="quarter" idx="12"/>
          </p:nvPr>
        </p:nvSpPr>
        <p:spPr/>
        <p:txBody>
          <a:bodyPr/>
          <a:lstStyle/>
          <a:p>
            <a:fld id="{C5EB5B64-243B-AC41-AF55-A7B0E9BF081F}" type="slidenum">
              <a:rPr lang="en-US" smtClean="0"/>
              <a:pPr/>
              <a:t>55</a:t>
            </a:fld>
            <a:endParaRPr lang="en-US" dirty="0"/>
          </a:p>
        </p:txBody>
      </p:sp>
      <p:pic>
        <p:nvPicPr>
          <p:cNvPr id="6" name="Picture 5">
            <a:extLst>
              <a:ext uri="{FF2B5EF4-FFF2-40B4-BE49-F238E27FC236}">
                <a16:creationId xmlns:a16="http://schemas.microsoft.com/office/drawing/2014/main" id="{64FCD72E-6DAF-E5FC-A753-AE6B513FC5A5}"/>
              </a:ext>
            </a:extLst>
          </p:cNvPr>
          <p:cNvPicPr>
            <a:picLocks noChangeAspect="1"/>
          </p:cNvPicPr>
          <p:nvPr/>
        </p:nvPicPr>
        <p:blipFill rotWithShape="1">
          <a:blip r:embed="rId2"/>
          <a:srcRect l="10761" t="26304" r="37016" b="50486"/>
          <a:stretch/>
        </p:blipFill>
        <p:spPr>
          <a:xfrm>
            <a:off x="1912433" y="5126935"/>
            <a:ext cx="5319133" cy="1329782"/>
          </a:xfrm>
          <a:prstGeom prst="rect">
            <a:avLst/>
          </a:prstGeom>
        </p:spPr>
      </p:pic>
      <p:graphicFrame>
        <p:nvGraphicFramePr>
          <p:cNvPr id="7" name="Table 6">
            <a:extLst>
              <a:ext uri="{FF2B5EF4-FFF2-40B4-BE49-F238E27FC236}">
                <a16:creationId xmlns:a16="http://schemas.microsoft.com/office/drawing/2014/main" id="{D03A1BF8-ACA6-AF20-0E5C-D056CC30DACE}"/>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21732035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FC05ED-68C4-1CFC-4017-0FFB1B03F0B8}"/>
              </a:ext>
            </a:extLst>
          </p:cNvPr>
          <p:cNvSpPr>
            <a:spLocks noGrp="1"/>
          </p:cNvSpPr>
          <p:nvPr>
            <p:ph idx="1"/>
          </p:nvPr>
        </p:nvSpPr>
        <p:spPr>
          <a:xfrm>
            <a:off x="362414" y="1429512"/>
            <a:ext cx="8419171" cy="4525963"/>
          </a:xfrm>
        </p:spPr>
        <p:txBody>
          <a:bodyPr/>
          <a:lstStyle/>
          <a:p>
            <a:pPr>
              <a:lnSpc>
                <a:spcPct val="120000"/>
              </a:lnSpc>
            </a:pPr>
            <a:r>
              <a:rPr lang="en-US" altLang="zh-CN" sz="2800" dirty="0"/>
              <a:t>Demographic balkanization (Frey 1995): immigrant inflows 1) trigger outflows and 2) deter inflows</a:t>
            </a:r>
          </a:p>
          <a:p>
            <a:pPr lvl="1">
              <a:lnSpc>
                <a:spcPct val="120000"/>
              </a:lnSpc>
            </a:pPr>
            <a:r>
              <a:rPr lang="en-US" altLang="zh-CN" sz="2400" dirty="0"/>
              <a:t>Conflicting empirical findings (</a:t>
            </a:r>
            <a:r>
              <a:rPr lang="en-US" altLang="zh-CN" sz="2400" dirty="0" err="1"/>
              <a:t>Borjas</a:t>
            </a:r>
            <a:r>
              <a:rPr lang="en-US" altLang="zh-CN" sz="2400" dirty="0"/>
              <a:t> 2006;</a:t>
            </a:r>
            <a:r>
              <a:rPr lang="en-US" sz="2400" dirty="0"/>
              <a:t> Card 2001; White &amp; Liang 1998; Wright, Ellis &amp; </a:t>
            </a:r>
            <a:r>
              <a:rPr lang="en-US" sz="2400" dirty="0" err="1"/>
              <a:t>Reibel</a:t>
            </a:r>
            <a:r>
              <a:rPr lang="en-US" sz="2400" dirty="0"/>
              <a:t> 1997 </a:t>
            </a:r>
            <a:r>
              <a:rPr lang="en-US" altLang="zh-CN" sz="2400" dirty="0"/>
              <a:t>)</a:t>
            </a:r>
          </a:p>
          <a:p>
            <a:r>
              <a:rPr lang="en-US" sz="2800" i="1" dirty="0">
                <a:solidFill>
                  <a:srgbClr val="235795"/>
                </a:solidFill>
              </a:rPr>
              <a:t>H4: Ceteris paribus, an internal migration flow increases with international immigration inflow in the sending county, but decreases with international immigration inflow in the receiving county.. </a:t>
            </a:r>
          </a:p>
          <a:p>
            <a:endParaRPr lang="en-US" dirty="0"/>
          </a:p>
        </p:txBody>
      </p:sp>
      <p:sp>
        <p:nvSpPr>
          <p:cNvPr id="3" name="Title 2">
            <a:extLst>
              <a:ext uri="{FF2B5EF4-FFF2-40B4-BE49-F238E27FC236}">
                <a16:creationId xmlns:a16="http://schemas.microsoft.com/office/drawing/2014/main" id="{02FC5798-E562-DBDA-86F4-B35E24B4DBA0}"/>
              </a:ext>
            </a:extLst>
          </p:cNvPr>
          <p:cNvSpPr>
            <a:spLocks noGrp="1"/>
          </p:cNvSpPr>
          <p:nvPr>
            <p:ph type="title"/>
          </p:nvPr>
        </p:nvSpPr>
        <p:spPr/>
        <p:txBody>
          <a:bodyPr/>
          <a:lstStyle/>
          <a:p>
            <a:r>
              <a:rPr lang="en-US" dirty="0"/>
              <a:t>Internal &amp; international migration</a:t>
            </a:r>
          </a:p>
        </p:txBody>
      </p:sp>
      <p:sp>
        <p:nvSpPr>
          <p:cNvPr id="4" name="Footer Placeholder 3">
            <a:extLst>
              <a:ext uri="{FF2B5EF4-FFF2-40B4-BE49-F238E27FC236}">
                <a16:creationId xmlns:a16="http://schemas.microsoft.com/office/drawing/2014/main" id="{AE977D16-12A4-6709-DE2D-D9A0E71184F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336DAFE-FF84-B85A-57FA-D5ECFD35EF08}"/>
              </a:ext>
            </a:extLst>
          </p:cNvPr>
          <p:cNvSpPr>
            <a:spLocks noGrp="1"/>
          </p:cNvSpPr>
          <p:nvPr>
            <p:ph type="sldNum" sz="quarter" idx="12"/>
          </p:nvPr>
        </p:nvSpPr>
        <p:spPr/>
        <p:txBody>
          <a:bodyPr/>
          <a:lstStyle/>
          <a:p>
            <a:fld id="{C5EB5B64-243B-AC41-AF55-A7B0E9BF081F}" type="slidenum">
              <a:rPr lang="en-US" smtClean="0"/>
              <a:pPr/>
              <a:t>56</a:t>
            </a:fld>
            <a:endParaRPr lang="en-US" dirty="0"/>
          </a:p>
        </p:txBody>
      </p:sp>
      <p:graphicFrame>
        <p:nvGraphicFramePr>
          <p:cNvPr id="7" name="Table 6">
            <a:extLst>
              <a:ext uri="{FF2B5EF4-FFF2-40B4-BE49-F238E27FC236}">
                <a16:creationId xmlns:a16="http://schemas.microsoft.com/office/drawing/2014/main" id="{D03A1BF8-ACA6-AF20-0E5C-D056CC30DACE}"/>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pic>
        <p:nvPicPr>
          <p:cNvPr id="8" name="Picture 7" descr="A picture containing text, clock, watch&#10;&#10;Description automatically generated">
            <a:extLst>
              <a:ext uri="{FF2B5EF4-FFF2-40B4-BE49-F238E27FC236}">
                <a16:creationId xmlns:a16="http://schemas.microsoft.com/office/drawing/2014/main" id="{979D10C4-477A-DE97-78B9-290837E3CE9C}"/>
              </a:ext>
            </a:extLst>
          </p:cNvPr>
          <p:cNvPicPr>
            <a:picLocks noChangeAspect="1"/>
          </p:cNvPicPr>
          <p:nvPr/>
        </p:nvPicPr>
        <p:blipFill>
          <a:blip r:embed="rId2"/>
          <a:stretch>
            <a:fillRect/>
          </a:stretch>
        </p:blipFill>
        <p:spPr>
          <a:xfrm>
            <a:off x="2257563" y="5256560"/>
            <a:ext cx="4454951" cy="1332252"/>
          </a:xfrm>
          <a:prstGeom prst="rect">
            <a:avLst/>
          </a:prstGeom>
        </p:spPr>
      </p:pic>
    </p:spTree>
    <p:extLst>
      <p:ext uri="{BB962C8B-B14F-4D97-AF65-F5344CB8AC3E}">
        <p14:creationId xmlns:p14="http://schemas.microsoft.com/office/powerpoint/2010/main" val="18966262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71E03C-60B8-1044-9770-DD689874E542}"/>
              </a:ext>
            </a:extLst>
          </p:cNvPr>
          <p:cNvSpPr>
            <a:spLocks noGrp="1"/>
          </p:cNvSpPr>
          <p:nvPr>
            <p:ph type="title"/>
          </p:nvPr>
        </p:nvSpPr>
        <p:spPr/>
        <p:txBody>
          <a:bodyPr/>
          <a:lstStyle/>
          <a:p>
            <a:r>
              <a:rPr kumimoji="1" lang="en-US" altLang="zh-CN" dirty="0"/>
              <a:t>Data and Variables</a:t>
            </a:r>
            <a:endParaRPr kumimoji="1" lang="zh-CN" altLang="en-US" dirty="0"/>
          </a:p>
        </p:txBody>
      </p:sp>
      <p:sp>
        <p:nvSpPr>
          <p:cNvPr id="3" name="内容占位符 2">
            <a:extLst>
              <a:ext uri="{FF2B5EF4-FFF2-40B4-BE49-F238E27FC236}">
                <a16:creationId xmlns:a16="http://schemas.microsoft.com/office/drawing/2014/main" id="{F44B42F1-3543-A24F-9444-9A003FBD389E}"/>
              </a:ext>
            </a:extLst>
          </p:cNvPr>
          <p:cNvSpPr>
            <a:spLocks noGrp="1"/>
          </p:cNvSpPr>
          <p:nvPr>
            <p:ph idx="1"/>
          </p:nvPr>
        </p:nvSpPr>
        <p:spPr>
          <a:xfrm>
            <a:off x="122664" y="1255228"/>
            <a:ext cx="9021336" cy="4525963"/>
          </a:xfrm>
        </p:spPr>
        <p:txBody>
          <a:bodyPr/>
          <a:lstStyle/>
          <a:p>
            <a:r>
              <a:rPr kumimoji="1" lang="en-US" altLang="zh-CN" dirty="0"/>
              <a:t>Internal dynamics</a:t>
            </a:r>
          </a:p>
          <a:p>
            <a:pPr lvl="1">
              <a:spcAft>
                <a:spcPts val="1200"/>
              </a:spcAft>
            </a:pPr>
            <a:r>
              <a:rPr kumimoji="1" lang="en-US" altLang="zh-CN" dirty="0"/>
              <a:t>Reciprocity</a:t>
            </a:r>
          </a:p>
          <a:p>
            <a:pPr lvl="1">
              <a:spcAft>
                <a:spcPts val="1200"/>
              </a:spcAft>
            </a:pPr>
            <a:endParaRPr kumimoji="1" lang="en-US" altLang="zh-CN" dirty="0"/>
          </a:p>
          <a:p>
            <a:pPr lvl="1">
              <a:spcAft>
                <a:spcPts val="1200"/>
              </a:spcAft>
            </a:pPr>
            <a:r>
              <a:rPr kumimoji="1" lang="en-US" altLang="zh-CN" dirty="0"/>
              <a:t>Perpetuation</a:t>
            </a:r>
          </a:p>
          <a:p>
            <a:pPr marL="457200" lvl="1" indent="0">
              <a:spcAft>
                <a:spcPts val="1200"/>
              </a:spcAft>
              <a:buNone/>
            </a:pPr>
            <a:r>
              <a:rPr kumimoji="1" lang="en-US" altLang="zh-CN" dirty="0"/>
              <a:t>    past migration flow in 2006-10 (in log)</a:t>
            </a:r>
          </a:p>
          <a:p>
            <a:pPr lvl="1">
              <a:spcAft>
                <a:spcPts val="1200"/>
              </a:spcAft>
            </a:pPr>
            <a:r>
              <a:rPr kumimoji="1" lang="en-US" altLang="zh-CN" dirty="0"/>
              <a:t>Waypoint flow</a:t>
            </a:r>
          </a:p>
        </p:txBody>
      </p:sp>
      <p:sp>
        <p:nvSpPr>
          <p:cNvPr id="5" name="灯片编号占位符 4">
            <a:extLst>
              <a:ext uri="{FF2B5EF4-FFF2-40B4-BE49-F238E27FC236}">
                <a16:creationId xmlns:a16="http://schemas.microsoft.com/office/drawing/2014/main" id="{70CFC296-7C61-D442-91D0-35045D0A0161}"/>
              </a:ext>
            </a:extLst>
          </p:cNvPr>
          <p:cNvSpPr>
            <a:spLocks noGrp="1"/>
          </p:cNvSpPr>
          <p:nvPr>
            <p:ph type="sldNum" sz="quarter" idx="12"/>
          </p:nvPr>
        </p:nvSpPr>
        <p:spPr/>
        <p:txBody>
          <a:bodyPr/>
          <a:lstStyle/>
          <a:p>
            <a:fld id="{C5EB5B64-243B-AC41-AF55-A7B0E9BF081F}" type="slidenum">
              <a:rPr lang="en-US" smtClean="0"/>
              <a:t>57</a:t>
            </a:fld>
            <a:endParaRPr lang="en-US" dirty="0"/>
          </a:p>
        </p:txBody>
      </p:sp>
      <p:pic>
        <p:nvPicPr>
          <p:cNvPr id="4" name="Picture 3">
            <a:extLst>
              <a:ext uri="{FF2B5EF4-FFF2-40B4-BE49-F238E27FC236}">
                <a16:creationId xmlns:a16="http://schemas.microsoft.com/office/drawing/2014/main" id="{B0BA6A1B-8BE5-9993-3E1C-A3F4C832FB8A}"/>
              </a:ext>
            </a:extLst>
          </p:cNvPr>
          <p:cNvPicPr>
            <a:picLocks noChangeAspect="1"/>
          </p:cNvPicPr>
          <p:nvPr/>
        </p:nvPicPr>
        <p:blipFill rotWithShape="1">
          <a:blip r:embed="rId3"/>
          <a:srcRect l="21172" t="21017" r="51894" b="75731"/>
          <a:stretch/>
        </p:blipFill>
        <p:spPr>
          <a:xfrm>
            <a:off x="876825" y="4834274"/>
            <a:ext cx="5489314" cy="857707"/>
          </a:xfrm>
          <a:prstGeom prst="rect">
            <a:avLst/>
          </a:prstGeom>
        </p:spPr>
      </p:pic>
      <p:pic>
        <p:nvPicPr>
          <p:cNvPr id="6" name="Picture 5">
            <a:extLst>
              <a:ext uri="{FF2B5EF4-FFF2-40B4-BE49-F238E27FC236}">
                <a16:creationId xmlns:a16="http://schemas.microsoft.com/office/drawing/2014/main" id="{E8947F87-E427-2E5B-70BB-750EB680BBE6}"/>
              </a:ext>
            </a:extLst>
          </p:cNvPr>
          <p:cNvPicPr>
            <a:picLocks noChangeAspect="1"/>
          </p:cNvPicPr>
          <p:nvPr/>
        </p:nvPicPr>
        <p:blipFill rotWithShape="1">
          <a:blip r:embed="rId3"/>
          <a:srcRect l="11080" t="18590" r="69516" b="78867"/>
          <a:stretch/>
        </p:blipFill>
        <p:spPr>
          <a:xfrm>
            <a:off x="876825" y="2229701"/>
            <a:ext cx="4140025" cy="702180"/>
          </a:xfrm>
          <a:prstGeom prst="rect">
            <a:avLst/>
          </a:prstGeom>
        </p:spPr>
      </p:pic>
      <p:graphicFrame>
        <p:nvGraphicFramePr>
          <p:cNvPr id="9" name="Table 8">
            <a:extLst>
              <a:ext uri="{FF2B5EF4-FFF2-40B4-BE49-F238E27FC236}">
                <a16:creationId xmlns:a16="http://schemas.microsoft.com/office/drawing/2014/main" id="{485138BF-152E-5510-CDFD-75DAF1889CEB}"/>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solidFill>
                        </a:rPr>
                        <a:t>Data&amp;Methods</a:t>
                      </a:r>
                      <a:endParaRPr lang="en-US" sz="160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23694958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A8E75-2CED-0D4A-A5D9-6B2C851B05C1}"/>
              </a:ext>
            </a:extLst>
          </p:cNvPr>
          <p:cNvSpPr>
            <a:spLocks noGrp="1"/>
          </p:cNvSpPr>
          <p:nvPr>
            <p:ph type="title"/>
          </p:nvPr>
        </p:nvSpPr>
        <p:spPr/>
        <p:txBody>
          <a:bodyPr/>
          <a:lstStyle/>
          <a:p>
            <a:r>
              <a:rPr lang="en-CN" dirty="0"/>
              <a:t>Conclusion</a:t>
            </a:r>
          </a:p>
        </p:txBody>
      </p:sp>
      <p:sp>
        <p:nvSpPr>
          <p:cNvPr id="3" name="Content Placeholder 2">
            <a:extLst>
              <a:ext uri="{FF2B5EF4-FFF2-40B4-BE49-F238E27FC236}">
                <a16:creationId xmlns:a16="http://schemas.microsoft.com/office/drawing/2014/main" id="{A06D64C8-4773-FC45-8707-13F23BEB370F}"/>
              </a:ext>
            </a:extLst>
          </p:cNvPr>
          <p:cNvSpPr>
            <a:spLocks noGrp="1"/>
          </p:cNvSpPr>
          <p:nvPr>
            <p:ph idx="1"/>
          </p:nvPr>
        </p:nvSpPr>
        <p:spPr/>
        <p:txBody>
          <a:bodyPr/>
          <a:lstStyle/>
          <a:p>
            <a:pPr>
              <a:lnSpc>
                <a:spcPct val="110000"/>
              </a:lnSpc>
            </a:pPr>
            <a:r>
              <a:rPr lang="en-US" sz="2800" dirty="0"/>
              <a:t>A relational approach to study inter-county migration flow system using network methods</a:t>
            </a:r>
          </a:p>
          <a:p>
            <a:pPr>
              <a:lnSpc>
                <a:spcPct val="110000"/>
              </a:lnSpc>
            </a:pPr>
            <a:r>
              <a:rPr lang="en-US" sz="2800" dirty="0"/>
              <a:t>Internal dynamics of migration: reflected by interdependence of migration flows, such as reciprocity, suppression of waypoint</a:t>
            </a:r>
          </a:p>
          <a:p>
            <a:pPr>
              <a:lnSpc>
                <a:spcPct val="110000"/>
              </a:lnSpc>
            </a:pPr>
            <a:r>
              <a:rPr lang="en-US" sz="2800" dirty="0"/>
              <a:t>lend empirical evidence to the systemic theory of migration: an interdependent network system that carries its own momentum</a:t>
            </a:r>
          </a:p>
          <a:p>
            <a:endParaRPr lang="en-CN" dirty="0"/>
          </a:p>
        </p:txBody>
      </p:sp>
      <p:sp>
        <p:nvSpPr>
          <p:cNvPr id="4" name="Footer Placeholder 3">
            <a:extLst>
              <a:ext uri="{FF2B5EF4-FFF2-40B4-BE49-F238E27FC236}">
                <a16:creationId xmlns:a16="http://schemas.microsoft.com/office/drawing/2014/main" id="{AAFCC0AE-482E-C14F-AACC-2956101D97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5DE5D2-BC38-084F-A850-44B9DB1EB0E0}"/>
              </a:ext>
            </a:extLst>
          </p:cNvPr>
          <p:cNvSpPr>
            <a:spLocks noGrp="1"/>
          </p:cNvSpPr>
          <p:nvPr>
            <p:ph type="sldNum" sz="quarter" idx="12"/>
          </p:nvPr>
        </p:nvSpPr>
        <p:spPr/>
        <p:txBody>
          <a:bodyPr/>
          <a:lstStyle/>
          <a:p>
            <a:fld id="{C5EB5B64-243B-AC41-AF55-A7B0E9BF081F}" type="slidenum">
              <a:rPr lang="en-US" smtClean="0"/>
              <a:t>58</a:t>
            </a:fld>
            <a:endParaRPr lang="en-US"/>
          </a:p>
        </p:txBody>
      </p:sp>
      <p:graphicFrame>
        <p:nvGraphicFramePr>
          <p:cNvPr id="6" name="Table 5">
            <a:extLst>
              <a:ext uri="{FF2B5EF4-FFF2-40B4-BE49-F238E27FC236}">
                <a16:creationId xmlns:a16="http://schemas.microsoft.com/office/drawing/2014/main" id="{E3D8A1E3-EEB3-B346-918E-52151D5AF92C}"/>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402241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4DA4-C654-A242-9ED0-E777614ED29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2BE08371-09E0-A34E-8CAB-4670366FD571}"/>
              </a:ext>
            </a:extLst>
          </p:cNvPr>
          <p:cNvSpPr>
            <a:spLocks noGrp="1"/>
          </p:cNvSpPr>
          <p:nvPr>
            <p:ph idx="1"/>
          </p:nvPr>
        </p:nvSpPr>
        <p:spPr>
          <a:xfrm>
            <a:off x="137160" y="1510348"/>
            <a:ext cx="8851392" cy="4525963"/>
          </a:xfrm>
        </p:spPr>
        <p:txBody>
          <a:bodyPr/>
          <a:lstStyle/>
          <a:p>
            <a:pPr>
              <a:spcBef>
                <a:spcPts val="1272"/>
              </a:spcBef>
            </a:pPr>
            <a:r>
              <a:rPr lang="en-US" sz="2800" dirty="0"/>
              <a:t>Segmented immobility (SI) suggests a limited population exchange between communities with different cultural, political, and racial environments</a:t>
            </a:r>
          </a:p>
          <a:p>
            <a:pPr>
              <a:spcBef>
                <a:spcPts val="1272"/>
              </a:spcBef>
            </a:pPr>
            <a:r>
              <a:rPr lang="en-US" sz="2800" dirty="0"/>
              <a:t>Not only a mechanism of immobility</a:t>
            </a:r>
          </a:p>
          <a:p>
            <a:pPr>
              <a:spcBef>
                <a:spcPts val="1272"/>
              </a:spcBef>
            </a:pPr>
            <a:r>
              <a:rPr lang="en-US" sz="2800" dirty="0"/>
              <a:t>It opens the door for the inquiry about the relationship between </a:t>
            </a:r>
            <a:r>
              <a:rPr lang="en-US" sz="2800" b="1" dirty="0"/>
              <a:t>immobility</a:t>
            </a:r>
            <a:r>
              <a:rPr lang="en-US" sz="2800" dirty="0"/>
              <a:t>, </a:t>
            </a:r>
            <a:r>
              <a:rPr lang="en-US" sz="2800" b="1" dirty="0"/>
              <a:t>segregation</a:t>
            </a:r>
            <a:r>
              <a:rPr lang="en-US" sz="2800" dirty="0"/>
              <a:t>, and </a:t>
            </a:r>
            <a:r>
              <a:rPr lang="en-US" sz="2800" b="1" dirty="0"/>
              <a:t>polarization</a:t>
            </a:r>
          </a:p>
          <a:p>
            <a:pPr>
              <a:spcBef>
                <a:spcPts val="1272"/>
              </a:spcBef>
            </a:pPr>
            <a:r>
              <a:rPr lang="en-US" sz="2800" dirty="0"/>
              <a:t> Migration process has always been at the core of segregation model</a:t>
            </a:r>
            <a:r>
              <a:rPr lang="en-US" dirty="0"/>
              <a:t> </a:t>
            </a:r>
            <a:r>
              <a:rPr lang="en-US" sz="2400" dirty="0"/>
              <a:t>(Fossett 2006; Sakoda 1971; Schelling 1969), </a:t>
            </a:r>
            <a:r>
              <a:rPr lang="en-US" sz="2800" dirty="0"/>
              <a:t>but more needs to be done</a:t>
            </a:r>
            <a:endParaRPr lang="en-US" dirty="0"/>
          </a:p>
        </p:txBody>
      </p:sp>
      <p:sp>
        <p:nvSpPr>
          <p:cNvPr id="4" name="Footer Placeholder 3">
            <a:extLst>
              <a:ext uri="{FF2B5EF4-FFF2-40B4-BE49-F238E27FC236}">
                <a16:creationId xmlns:a16="http://schemas.microsoft.com/office/drawing/2014/main" id="{D62E9FB1-BC54-5040-ABD4-ECB15BA2F4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C9878A-6232-AE4A-A81E-1774FD88D26D}"/>
              </a:ext>
            </a:extLst>
          </p:cNvPr>
          <p:cNvSpPr>
            <a:spLocks noGrp="1"/>
          </p:cNvSpPr>
          <p:nvPr>
            <p:ph type="sldNum" sz="quarter" idx="12"/>
          </p:nvPr>
        </p:nvSpPr>
        <p:spPr/>
        <p:txBody>
          <a:bodyPr/>
          <a:lstStyle/>
          <a:p>
            <a:fld id="{C5EB5B64-243B-AC41-AF55-A7B0E9BF081F}" type="slidenum">
              <a:rPr lang="en-US" smtClean="0"/>
              <a:t>59</a:t>
            </a:fld>
            <a:endParaRPr lang="en-US"/>
          </a:p>
        </p:txBody>
      </p:sp>
      <p:graphicFrame>
        <p:nvGraphicFramePr>
          <p:cNvPr id="6" name="Table 5">
            <a:extLst>
              <a:ext uri="{FF2B5EF4-FFF2-40B4-BE49-F238E27FC236}">
                <a16:creationId xmlns:a16="http://schemas.microsoft.com/office/drawing/2014/main" id="{56ACFBC4-6F76-FD63-3BCD-64B20DE13B9F}"/>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426373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
            <a:lum/>
          </a:blip>
          <a:srcRect/>
          <a:tile tx="0" ty="0" sx="100000" sy="100000" flip="none" algn="tr"/>
        </a:blip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1C60D12-04D9-F82F-4B0D-B00D1DEE472C}"/>
              </a:ext>
            </a:extLst>
          </p:cNvPr>
          <p:cNvPicPr>
            <a:picLocks noGrp="1" noChangeAspect="1"/>
          </p:cNvPicPr>
          <p:nvPr>
            <p:ph idx="1"/>
          </p:nvPr>
        </p:nvPicPr>
        <p:blipFill>
          <a:blip r:embed="rId4"/>
          <a:stretch>
            <a:fillRect/>
          </a:stretch>
        </p:blipFill>
        <p:spPr>
          <a:xfrm>
            <a:off x="534328" y="1734425"/>
            <a:ext cx="6608775" cy="4285800"/>
          </a:xfrm>
        </p:spPr>
      </p:pic>
      <p:sp>
        <p:nvSpPr>
          <p:cNvPr id="3" name="Title 2">
            <a:extLst>
              <a:ext uri="{FF2B5EF4-FFF2-40B4-BE49-F238E27FC236}">
                <a16:creationId xmlns:a16="http://schemas.microsoft.com/office/drawing/2014/main" id="{28B0192F-6540-C1B0-7389-433CAB1B1247}"/>
              </a:ext>
            </a:extLst>
          </p:cNvPr>
          <p:cNvSpPr>
            <a:spLocks noGrp="1"/>
          </p:cNvSpPr>
          <p:nvPr>
            <p:ph type="title"/>
          </p:nvPr>
        </p:nvSpPr>
        <p:spPr/>
        <p:txBody>
          <a:bodyPr/>
          <a:lstStyle/>
          <a:p>
            <a:r>
              <a:rPr lang="en-US" dirty="0"/>
              <a:t>Moving within America</a:t>
            </a:r>
          </a:p>
        </p:txBody>
      </p:sp>
      <p:sp>
        <p:nvSpPr>
          <p:cNvPr id="4" name="Footer Placeholder 3">
            <a:extLst>
              <a:ext uri="{FF2B5EF4-FFF2-40B4-BE49-F238E27FC236}">
                <a16:creationId xmlns:a16="http://schemas.microsoft.com/office/drawing/2014/main" id="{B095786A-ED1E-D0E8-0FF4-D0249CADCD4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5247D33-F51F-7C2F-2839-F2C8D4062409}"/>
              </a:ext>
            </a:extLst>
          </p:cNvPr>
          <p:cNvSpPr>
            <a:spLocks noGrp="1"/>
          </p:cNvSpPr>
          <p:nvPr>
            <p:ph type="sldNum" sz="quarter" idx="12"/>
          </p:nvPr>
        </p:nvSpPr>
        <p:spPr/>
        <p:txBody>
          <a:bodyPr/>
          <a:lstStyle/>
          <a:p>
            <a:fld id="{C5EB5B64-243B-AC41-AF55-A7B0E9BF081F}" type="slidenum">
              <a:rPr lang="en-US" smtClean="0"/>
              <a:pPr/>
              <a:t>6</a:t>
            </a:fld>
            <a:endParaRPr lang="en-US" dirty="0"/>
          </a:p>
        </p:txBody>
      </p:sp>
      <p:sp>
        <p:nvSpPr>
          <p:cNvPr id="8" name="TextBox 7">
            <a:extLst>
              <a:ext uri="{FF2B5EF4-FFF2-40B4-BE49-F238E27FC236}">
                <a16:creationId xmlns:a16="http://schemas.microsoft.com/office/drawing/2014/main" id="{3048E896-D6DF-34D6-D9AA-8C6F1179FC3D}"/>
              </a:ext>
            </a:extLst>
          </p:cNvPr>
          <p:cNvSpPr txBox="1"/>
          <p:nvPr/>
        </p:nvSpPr>
        <p:spPr>
          <a:xfrm>
            <a:off x="534328" y="1149650"/>
            <a:ext cx="5485472" cy="584775"/>
          </a:xfrm>
          <a:prstGeom prst="rect">
            <a:avLst/>
          </a:prstGeom>
          <a:noFill/>
        </p:spPr>
        <p:txBody>
          <a:bodyPr wrap="square" rtlCol="0">
            <a:spAutoFit/>
          </a:bodyPr>
          <a:lstStyle/>
          <a:p>
            <a:r>
              <a:rPr lang="en-US" sz="3200" dirty="0">
                <a:latin typeface="Candara" panose="020E0502030303020204" pitchFamily="34" charset="0"/>
              </a:rPr>
              <a:t>Americans today don’t move</a:t>
            </a:r>
          </a:p>
        </p:txBody>
      </p:sp>
      <p:sp>
        <p:nvSpPr>
          <p:cNvPr id="9" name="TextBox 8">
            <a:extLst>
              <a:ext uri="{FF2B5EF4-FFF2-40B4-BE49-F238E27FC236}">
                <a16:creationId xmlns:a16="http://schemas.microsoft.com/office/drawing/2014/main" id="{4C4B873B-13F7-F1C7-11B0-AD0A3DFD2CC8}"/>
              </a:ext>
            </a:extLst>
          </p:cNvPr>
          <p:cNvSpPr txBox="1"/>
          <p:nvPr/>
        </p:nvSpPr>
        <p:spPr>
          <a:xfrm>
            <a:off x="3574680" y="6114926"/>
            <a:ext cx="3676519" cy="338554"/>
          </a:xfrm>
          <a:prstGeom prst="rect">
            <a:avLst/>
          </a:prstGeom>
          <a:noFill/>
        </p:spPr>
        <p:txBody>
          <a:bodyPr wrap="none" rtlCol="0">
            <a:spAutoFit/>
          </a:bodyPr>
          <a:lstStyle/>
          <a:p>
            <a:pPr algn="l"/>
            <a:r>
              <a:rPr lang="en-US" sz="1600" dirty="0">
                <a:latin typeface="Candara" panose="020E0502030303020204" pitchFamily="34" charset="0"/>
              </a:rPr>
              <a:t>Source: Molloy, Smi</a:t>
            </a:r>
            <a:r>
              <a:rPr lang="en-US" altLang="zh-CN" sz="1600" dirty="0">
                <a:latin typeface="Candara" panose="020E0502030303020204" pitchFamily="34" charset="0"/>
              </a:rPr>
              <a:t>th,</a:t>
            </a:r>
            <a:r>
              <a:rPr lang="zh-CN" altLang="en-US" sz="1600" dirty="0">
                <a:latin typeface="Candara" panose="020E0502030303020204" pitchFamily="34" charset="0"/>
              </a:rPr>
              <a:t> </a:t>
            </a:r>
            <a:r>
              <a:rPr lang="en-US" altLang="zh-CN" sz="1600" dirty="0">
                <a:latin typeface="Candara" panose="020E0502030303020204" pitchFamily="34" charset="0"/>
              </a:rPr>
              <a:t>and</a:t>
            </a:r>
            <a:r>
              <a:rPr lang="zh-CN" altLang="en-US" sz="1600" dirty="0">
                <a:latin typeface="Candara" panose="020E0502030303020204" pitchFamily="34" charset="0"/>
              </a:rPr>
              <a:t> </a:t>
            </a:r>
            <a:r>
              <a:rPr lang="en-US" altLang="zh-CN" sz="1600" dirty="0">
                <a:latin typeface="Candara" panose="020E0502030303020204" pitchFamily="34" charset="0"/>
              </a:rPr>
              <a:t>Wozniak 2011</a:t>
            </a:r>
          </a:p>
        </p:txBody>
      </p:sp>
      <p:graphicFrame>
        <p:nvGraphicFramePr>
          <p:cNvPr id="10" name="Table 6">
            <a:extLst>
              <a:ext uri="{FF2B5EF4-FFF2-40B4-BE49-F238E27FC236}">
                <a16:creationId xmlns:a16="http://schemas.microsoft.com/office/drawing/2014/main" id="{16A6532D-2DE7-F767-24FB-9DEFA4D7D85B}"/>
              </a:ext>
            </a:extLst>
          </p:cNvPr>
          <p:cNvGraphicFramePr>
            <a:graphicFrameLocks noGrp="1"/>
          </p:cNvGraphicFramePr>
          <p:nvPr>
            <p:extLst>
              <p:ext uri="{D42A27DB-BD31-4B8C-83A1-F6EECF244321}">
                <p14:modId xmlns:p14="http://schemas.microsoft.com/office/powerpoint/2010/main" val="3443891362"/>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
        <p:nvSpPr>
          <p:cNvPr id="2" name="TextBox 1">
            <a:extLst>
              <a:ext uri="{FF2B5EF4-FFF2-40B4-BE49-F238E27FC236}">
                <a16:creationId xmlns:a16="http://schemas.microsoft.com/office/drawing/2014/main" id="{E66CD43B-A08F-10DC-15B5-1A4BF988ECB7}"/>
              </a:ext>
            </a:extLst>
          </p:cNvPr>
          <p:cNvSpPr txBox="1"/>
          <p:nvPr/>
        </p:nvSpPr>
        <p:spPr>
          <a:xfrm>
            <a:off x="5913167" y="1165838"/>
            <a:ext cx="2290056" cy="1015663"/>
          </a:xfrm>
          <a:prstGeom prst="rect">
            <a:avLst/>
          </a:prstGeom>
          <a:noFill/>
        </p:spPr>
        <p:txBody>
          <a:bodyPr wrap="square" rtlCol="0">
            <a:spAutoFit/>
          </a:bodyPr>
          <a:lstStyle/>
          <a:p>
            <a:pPr algn="ctr">
              <a:spcBef>
                <a:spcPct val="0"/>
              </a:spcBef>
            </a:pPr>
            <a:r>
              <a:rPr lang="en-US" sz="6000" b="1" dirty="0">
                <a:solidFill>
                  <a:schemeClr val="tx2"/>
                </a:solidFill>
                <a:latin typeface="Candara" panose="020E0502030303020204" pitchFamily="34" charset="0"/>
                <a:ea typeface="+mj-ea"/>
                <a:cs typeface="Arial" panose="020B0604020202020204" pitchFamily="34" charset="0"/>
              </a:rPr>
              <a:t>Why?</a:t>
            </a:r>
          </a:p>
        </p:txBody>
      </p:sp>
    </p:spTree>
    <p:extLst>
      <p:ext uri="{BB962C8B-B14F-4D97-AF65-F5344CB8AC3E}">
        <p14:creationId xmlns:p14="http://schemas.microsoft.com/office/powerpoint/2010/main" val="388348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96508B-E827-86AB-88B8-D81391EB7CC6}"/>
              </a:ext>
            </a:extLst>
          </p:cNvPr>
          <p:cNvSpPr>
            <a:spLocks noGrp="1"/>
          </p:cNvSpPr>
          <p:nvPr>
            <p:ph type="title"/>
          </p:nvPr>
        </p:nvSpPr>
        <p:spPr/>
        <p:txBody>
          <a:bodyPr/>
          <a:lstStyle/>
          <a:p>
            <a:r>
              <a:rPr lang="en-US" dirty="0"/>
              <a:t>Discussion</a:t>
            </a:r>
          </a:p>
        </p:txBody>
      </p:sp>
      <p:sp>
        <p:nvSpPr>
          <p:cNvPr id="4" name="Footer Placeholder 3">
            <a:extLst>
              <a:ext uri="{FF2B5EF4-FFF2-40B4-BE49-F238E27FC236}">
                <a16:creationId xmlns:a16="http://schemas.microsoft.com/office/drawing/2014/main" id="{3495B5CA-AF13-DB15-A4DF-3C93A5D8A64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4EE3F66-FDE1-2A3E-4CB7-4D5AA58999DF}"/>
              </a:ext>
            </a:extLst>
          </p:cNvPr>
          <p:cNvSpPr>
            <a:spLocks noGrp="1"/>
          </p:cNvSpPr>
          <p:nvPr>
            <p:ph type="sldNum" sz="quarter" idx="12"/>
          </p:nvPr>
        </p:nvSpPr>
        <p:spPr/>
        <p:txBody>
          <a:bodyPr/>
          <a:lstStyle/>
          <a:p>
            <a:fld id="{C5EB5B64-243B-AC41-AF55-A7B0E9BF081F}" type="slidenum">
              <a:rPr lang="en-US" smtClean="0"/>
              <a:pPr/>
              <a:t>60</a:t>
            </a:fld>
            <a:endParaRPr lang="en-US" dirty="0"/>
          </a:p>
        </p:txBody>
      </p:sp>
      <p:sp>
        <p:nvSpPr>
          <p:cNvPr id="7" name="Rounded Rectangle 6">
            <a:extLst>
              <a:ext uri="{FF2B5EF4-FFF2-40B4-BE49-F238E27FC236}">
                <a16:creationId xmlns:a16="http://schemas.microsoft.com/office/drawing/2014/main" id="{8BDFD2BD-39C7-F03A-C473-E39990A79EF2}"/>
              </a:ext>
            </a:extLst>
          </p:cNvPr>
          <p:cNvSpPr/>
          <p:nvPr/>
        </p:nvSpPr>
        <p:spPr>
          <a:xfrm>
            <a:off x="926123" y="1839429"/>
            <a:ext cx="2198077" cy="877393"/>
          </a:xfrm>
          <a:prstGeom prst="roundRect">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Segregation</a:t>
            </a:r>
            <a:endParaRPr lang="en-US" sz="2400" b="1" dirty="0">
              <a:solidFill>
                <a:schemeClr val="tx1"/>
              </a:solidFill>
              <a:latin typeface="Garamond" panose="02020404030301010803" pitchFamily="18" charset="0"/>
            </a:endParaRPr>
          </a:p>
        </p:txBody>
      </p:sp>
      <p:sp>
        <p:nvSpPr>
          <p:cNvPr id="8" name="Rounded Rectangle 7">
            <a:extLst>
              <a:ext uri="{FF2B5EF4-FFF2-40B4-BE49-F238E27FC236}">
                <a16:creationId xmlns:a16="http://schemas.microsoft.com/office/drawing/2014/main" id="{45AACBC8-A59E-0E32-021E-21B45475853E}"/>
              </a:ext>
            </a:extLst>
          </p:cNvPr>
          <p:cNvSpPr/>
          <p:nvPr/>
        </p:nvSpPr>
        <p:spPr>
          <a:xfrm>
            <a:off x="5421923" y="1839430"/>
            <a:ext cx="2198077" cy="877393"/>
          </a:xfrm>
          <a:prstGeom prst="roundRect">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Immobility</a:t>
            </a:r>
          </a:p>
        </p:txBody>
      </p:sp>
      <p:sp>
        <p:nvSpPr>
          <p:cNvPr id="9" name="Rounded Rectangle 8">
            <a:extLst>
              <a:ext uri="{FF2B5EF4-FFF2-40B4-BE49-F238E27FC236}">
                <a16:creationId xmlns:a16="http://schemas.microsoft.com/office/drawing/2014/main" id="{5448994A-3932-00F7-4168-EB549153BE5A}"/>
              </a:ext>
            </a:extLst>
          </p:cNvPr>
          <p:cNvSpPr/>
          <p:nvPr/>
        </p:nvSpPr>
        <p:spPr>
          <a:xfrm>
            <a:off x="3275132" y="4484078"/>
            <a:ext cx="2198077" cy="877393"/>
          </a:xfrm>
          <a:prstGeom prst="roundRect">
            <a:avLst/>
          </a:prstGeom>
          <a:solidFill>
            <a:schemeClr val="accent3">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solidFill>
                <a:latin typeface="Garamond" panose="02020404030301010803" pitchFamily="18" charset="0"/>
              </a:rPr>
              <a:t>Polarization</a:t>
            </a:r>
          </a:p>
        </p:txBody>
      </p:sp>
      <p:sp>
        <p:nvSpPr>
          <p:cNvPr id="10" name="Right Arrow 9">
            <a:extLst>
              <a:ext uri="{FF2B5EF4-FFF2-40B4-BE49-F238E27FC236}">
                <a16:creationId xmlns:a16="http://schemas.microsoft.com/office/drawing/2014/main" id="{81BD567F-C77A-0262-CAB9-2B1A06F18EB2}"/>
              </a:ext>
            </a:extLst>
          </p:cNvPr>
          <p:cNvSpPr/>
          <p:nvPr/>
        </p:nvSpPr>
        <p:spPr>
          <a:xfrm>
            <a:off x="3596053" y="1888743"/>
            <a:ext cx="1556239" cy="422031"/>
          </a:xfrm>
          <a:prstGeom prst="rightArrow">
            <a:avLst/>
          </a:prstGeom>
          <a:solidFill>
            <a:schemeClr val="tx2">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ight Arrow 11">
            <a:extLst>
              <a:ext uri="{FF2B5EF4-FFF2-40B4-BE49-F238E27FC236}">
                <a16:creationId xmlns:a16="http://schemas.microsoft.com/office/drawing/2014/main" id="{36CB1C4F-A985-506B-893F-F9983014E008}"/>
              </a:ext>
            </a:extLst>
          </p:cNvPr>
          <p:cNvSpPr/>
          <p:nvPr/>
        </p:nvSpPr>
        <p:spPr>
          <a:xfrm rot="10800000">
            <a:off x="3596052" y="2310774"/>
            <a:ext cx="1556239" cy="422031"/>
          </a:xfrm>
          <a:prstGeom prst="rightArrow">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ight Arrow 12">
            <a:extLst>
              <a:ext uri="{FF2B5EF4-FFF2-40B4-BE49-F238E27FC236}">
                <a16:creationId xmlns:a16="http://schemas.microsoft.com/office/drawing/2014/main" id="{EB763CB8-B1C9-33A9-B71C-80587639078B}"/>
              </a:ext>
            </a:extLst>
          </p:cNvPr>
          <p:cNvSpPr/>
          <p:nvPr/>
        </p:nvSpPr>
        <p:spPr>
          <a:xfrm rot="5400000">
            <a:off x="3385036" y="3282323"/>
            <a:ext cx="1556239" cy="422031"/>
          </a:xfrm>
          <a:prstGeom prst="rightArrow">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9DF587AF-6EB0-7429-8B5E-984B65ABF6B8}"/>
              </a:ext>
            </a:extLst>
          </p:cNvPr>
          <p:cNvSpPr/>
          <p:nvPr/>
        </p:nvSpPr>
        <p:spPr>
          <a:xfrm rot="16200000">
            <a:off x="3811466" y="3282322"/>
            <a:ext cx="1556239" cy="422031"/>
          </a:xfrm>
          <a:prstGeom prst="rightArrow">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15" name="Table 14">
            <a:extLst>
              <a:ext uri="{FF2B5EF4-FFF2-40B4-BE49-F238E27FC236}">
                <a16:creationId xmlns:a16="http://schemas.microsoft.com/office/drawing/2014/main" id="{B94DA18F-6283-D0AB-252F-DEFAAF86FAC6}"/>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lumMod val="50000"/>
                            </a:schemeClr>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142362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EE0FF5-97A6-DB8D-BB4D-DA614BCF8734}"/>
              </a:ext>
            </a:extLst>
          </p:cNvPr>
          <p:cNvSpPr>
            <a:spLocks noGrp="1"/>
          </p:cNvSpPr>
          <p:nvPr>
            <p:ph type="ctrTitle"/>
          </p:nvPr>
        </p:nvSpPr>
        <p:spPr/>
        <p:txBody>
          <a:bodyPr/>
          <a:lstStyle/>
          <a:p>
            <a:r>
              <a:rPr lang="en-US" sz="7200" dirty="0"/>
              <a:t>Clarifications</a:t>
            </a:r>
          </a:p>
        </p:txBody>
      </p:sp>
      <p:sp>
        <p:nvSpPr>
          <p:cNvPr id="7" name="Subtitle 6">
            <a:extLst>
              <a:ext uri="{FF2B5EF4-FFF2-40B4-BE49-F238E27FC236}">
                <a16:creationId xmlns:a16="http://schemas.microsoft.com/office/drawing/2014/main" id="{3BCBEEBB-B8A1-E4B3-5C5C-7228439D5D81}"/>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566CEE67-4971-4773-9304-16E7D909DA7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FD4BB87-76DD-4197-480A-4AF9A2BFF7D6}"/>
              </a:ext>
            </a:extLst>
          </p:cNvPr>
          <p:cNvSpPr>
            <a:spLocks noGrp="1"/>
          </p:cNvSpPr>
          <p:nvPr>
            <p:ph type="sldNum" sz="quarter" idx="12"/>
          </p:nvPr>
        </p:nvSpPr>
        <p:spPr/>
        <p:txBody>
          <a:bodyPr/>
          <a:lstStyle/>
          <a:p>
            <a:fld id="{C5EB5B64-243B-AC41-AF55-A7B0E9BF081F}" type="slidenum">
              <a:rPr lang="en-US" smtClean="0"/>
              <a:pPr/>
              <a:t>61</a:t>
            </a:fld>
            <a:endParaRPr lang="en-US" dirty="0"/>
          </a:p>
        </p:txBody>
      </p:sp>
    </p:spTree>
    <p:extLst>
      <p:ext uri="{BB962C8B-B14F-4D97-AF65-F5344CB8AC3E}">
        <p14:creationId xmlns:p14="http://schemas.microsoft.com/office/powerpoint/2010/main" val="8913095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74D9C4-401A-F0D0-6384-750BAD8E4655}"/>
              </a:ext>
            </a:extLst>
          </p:cNvPr>
          <p:cNvSpPr>
            <a:spLocks noGrp="1"/>
          </p:cNvSpPr>
          <p:nvPr>
            <p:ph idx="1"/>
          </p:nvPr>
        </p:nvSpPr>
        <p:spPr>
          <a:xfrm>
            <a:off x="457200" y="1488688"/>
            <a:ext cx="8229600" cy="4525963"/>
          </a:xfrm>
        </p:spPr>
        <p:txBody>
          <a:bodyPr/>
          <a:lstStyle/>
          <a:p>
            <a:r>
              <a:rPr lang="en-US" sz="2800" dirty="0"/>
              <a:t>Demographic and labor market structures has little explanatory power to the low mobility rate</a:t>
            </a:r>
          </a:p>
          <a:p>
            <a:r>
              <a:rPr lang="en-US" sz="2800" dirty="0"/>
              <a:t>“[demographic and employment type] composition and the returns to migration have limited ability to explain recent changes in interstate migration” (Hyatt et al. 2018) </a:t>
            </a:r>
          </a:p>
          <a:p>
            <a:r>
              <a:rPr lang="en-US" sz="2800" dirty="0"/>
              <a:t>“We find little support for several explanations, including the rise of dual-career households, the decline in middle-skill jobs, occupational licensing, and the need for employees to retain health insurance.” (Molloy et al. 2017)	</a:t>
            </a:r>
          </a:p>
        </p:txBody>
      </p:sp>
      <p:sp>
        <p:nvSpPr>
          <p:cNvPr id="3" name="Title 2">
            <a:extLst>
              <a:ext uri="{FF2B5EF4-FFF2-40B4-BE49-F238E27FC236}">
                <a16:creationId xmlns:a16="http://schemas.microsoft.com/office/drawing/2014/main" id="{B4677E8A-33A1-721B-D2C2-81856FFD96C1}"/>
              </a:ext>
            </a:extLst>
          </p:cNvPr>
          <p:cNvSpPr>
            <a:spLocks noGrp="1"/>
          </p:cNvSpPr>
          <p:nvPr>
            <p:ph type="title"/>
          </p:nvPr>
        </p:nvSpPr>
        <p:spPr/>
        <p:txBody>
          <a:bodyPr/>
          <a:lstStyle/>
          <a:p>
            <a:r>
              <a:rPr lang="en-US" dirty="0"/>
              <a:t>Economists’ puzzle</a:t>
            </a:r>
          </a:p>
        </p:txBody>
      </p:sp>
      <p:sp>
        <p:nvSpPr>
          <p:cNvPr id="4" name="Footer Placeholder 3">
            <a:extLst>
              <a:ext uri="{FF2B5EF4-FFF2-40B4-BE49-F238E27FC236}">
                <a16:creationId xmlns:a16="http://schemas.microsoft.com/office/drawing/2014/main" id="{1AC3ED1B-1C54-CADA-AC8D-0C4C95807F0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4B9BDB8-F368-8C32-2B4B-A747479D0E94}"/>
              </a:ext>
            </a:extLst>
          </p:cNvPr>
          <p:cNvSpPr>
            <a:spLocks noGrp="1"/>
          </p:cNvSpPr>
          <p:nvPr>
            <p:ph type="sldNum" sz="quarter" idx="12"/>
          </p:nvPr>
        </p:nvSpPr>
        <p:spPr/>
        <p:txBody>
          <a:bodyPr/>
          <a:lstStyle/>
          <a:p>
            <a:fld id="{C5EB5B64-243B-AC41-AF55-A7B0E9BF081F}" type="slidenum">
              <a:rPr lang="en-US" smtClean="0"/>
              <a:pPr/>
              <a:t>62</a:t>
            </a:fld>
            <a:endParaRPr lang="en-US" dirty="0"/>
          </a:p>
        </p:txBody>
      </p:sp>
    </p:spTree>
    <p:extLst>
      <p:ext uri="{BB962C8B-B14F-4D97-AF65-F5344CB8AC3E}">
        <p14:creationId xmlns:p14="http://schemas.microsoft.com/office/powerpoint/2010/main" val="11634271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66F50A-64E2-0359-F7F2-9D15AF0ACC6E}"/>
              </a:ext>
            </a:extLst>
          </p:cNvPr>
          <p:cNvSpPr>
            <a:spLocks noGrp="1"/>
          </p:cNvSpPr>
          <p:nvPr>
            <p:ph idx="1"/>
          </p:nvPr>
        </p:nvSpPr>
        <p:spPr/>
        <p:txBody>
          <a:bodyPr/>
          <a:lstStyle/>
          <a:p>
            <a:r>
              <a:rPr lang="en-US" dirty="0"/>
              <a:t>Rural-urban division</a:t>
            </a:r>
          </a:p>
          <a:p>
            <a:pPr lvl="1"/>
            <a:r>
              <a:rPr lang="en-US" dirty="0"/>
              <a:t>economic reasons: specialized human capital</a:t>
            </a:r>
          </a:p>
          <a:p>
            <a:pPr lvl="1"/>
            <a:r>
              <a:rPr lang="en-US" dirty="0"/>
              <a:t>cultural reasons: lifestyle (latte vs bird hunting)</a:t>
            </a:r>
          </a:p>
          <a:p>
            <a:r>
              <a:rPr lang="en-US" dirty="0"/>
              <a:t>Racial Segregation</a:t>
            </a:r>
          </a:p>
          <a:p>
            <a:pPr lvl="1"/>
            <a:r>
              <a:rPr lang="en-US" dirty="0"/>
              <a:t>economic reasons: ethnic capital (Fernandez-Kelly 2008; Lee and Zhou 2017)</a:t>
            </a:r>
          </a:p>
          <a:p>
            <a:pPr lvl="1"/>
            <a:r>
              <a:rPr lang="en-US" dirty="0"/>
              <a:t>cultural reasons: cuisine, religious practice, etc.</a:t>
            </a:r>
          </a:p>
        </p:txBody>
      </p:sp>
      <p:sp>
        <p:nvSpPr>
          <p:cNvPr id="3" name="Title 2">
            <a:extLst>
              <a:ext uri="{FF2B5EF4-FFF2-40B4-BE49-F238E27FC236}">
                <a16:creationId xmlns:a16="http://schemas.microsoft.com/office/drawing/2014/main" id="{6290E0B6-62A7-D310-C1F4-68F8FD6202FF}"/>
              </a:ext>
            </a:extLst>
          </p:cNvPr>
          <p:cNvSpPr>
            <a:spLocks noGrp="1"/>
          </p:cNvSpPr>
          <p:nvPr>
            <p:ph type="title"/>
          </p:nvPr>
        </p:nvSpPr>
        <p:spPr/>
        <p:txBody>
          <a:bodyPr/>
          <a:lstStyle/>
          <a:p>
            <a:r>
              <a:rPr lang="en-US" dirty="0"/>
              <a:t>Segmented Immobility</a:t>
            </a:r>
          </a:p>
        </p:txBody>
      </p:sp>
      <p:sp>
        <p:nvSpPr>
          <p:cNvPr id="4" name="Footer Placeholder 3">
            <a:extLst>
              <a:ext uri="{FF2B5EF4-FFF2-40B4-BE49-F238E27FC236}">
                <a16:creationId xmlns:a16="http://schemas.microsoft.com/office/drawing/2014/main" id="{7BB9EBD3-3FCD-6CFD-58D1-F6718AC72F3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7B5312F-CD5A-6057-CA6B-2A6CFADF2B2F}"/>
              </a:ext>
            </a:extLst>
          </p:cNvPr>
          <p:cNvSpPr>
            <a:spLocks noGrp="1"/>
          </p:cNvSpPr>
          <p:nvPr>
            <p:ph type="sldNum" sz="quarter" idx="12"/>
          </p:nvPr>
        </p:nvSpPr>
        <p:spPr/>
        <p:txBody>
          <a:bodyPr/>
          <a:lstStyle/>
          <a:p>
            <a:fld id="{C5EB5B64-243B-AC41-AF55-A7B0E9BF081F}" type="slidenum">
              <a:rPr lang="en-US" smtClean="0"/>
              <a:pPr/>
              <a:t>63</a:t>
            </a:fld>
            <a:endParaRPr lang="en-US" dirty="0"/>
          </a:p>
        </p:txBody>
      </p:sp>
    </p:spTree>
    <p:extLst>
      <p:ext uri="{BB962C8B-B14F-4D97-AF65-F5344CB8AC3E}">
        <p14:creationId xmlns:p14="http://schemas.microsoft.com/office/powerpoint/2010/main" val="4773517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EE0FF5-97A6-DB8D-BB4D-DA614BCF8734}"/>
              </a:ext>
            </a:extLst>
          </p:cNvPr>
          <p:cNvSpPr>
            <a:spLocks noGrp="1"/>
          </p:cNvSpPr>
          <p:nvPr>
            <p:ph type="ctrTitle"/>
          </p:nvPr>
        </p:nvSpPr>
        <p:spPr/>
        <p:txBody>
          <a:bodyPr/>
          <a:lstStyle/>
          <a:p>
            <a:r>
              <a:rPr lang="en-US" sz="7200" dirty="0"/>
              <a:t>Immobility</a:t>
            </a:r>
          </a:p>
        </p:txBody>
      </p:sp>
      <p:sp>
        <p:nvSpPr>
          <p:cNvPr id="7" name="Subtitle 6">
            <a:extLst>
              <a:ext uri="{FF2B5EF4-FFF2-40B4-BE49-F238E27FC236}">
                <a16:creationId xmlns:a16="http://schemas.microsoft.com/office/drawing/2014/main" id="{3BCBEEBB-B8A1-E4B3-5C5C-7228439D5D81}"/>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566CEE67-4971-4773-9304-16E7D909DA7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FD4BB87-76DD-4197-480A-4AF9A2BFF7D6}"/>
              </a:ext>
            </a:extLst>
          </p:cNvPr>
          <p:cNvSpPr>
            <a:spLocks noGrp="1"/>
          </p:cNvSpPr>
          <p:nvPr>
            <p:ph type="sldNum" sz="quarter" idx="12"/>
          </p:nvPr>
        </p:nvSpPr>
        <p:spPr/>
        <p:txBody>
          <a:bodyPr/>
          <a:lstStyle/>
          <a:p>
            <a:fld id="{C5EB5B64-243B-AC41-AF55-A7B0E9BF081F}" type="slidenum">
              <a:rPr lang="en-US" smtClean="0"/>
              <a:pPr/>
              <a:t>64</a:t>
            </a:fld>
            <a:endParaRPr lang="en-US" dirty="0"/>
          </a:p>
        </p:txBody>
      </p:sp>
    </p:spTree>
    <p:extLst>
      <p:ext uri="{BB962C8B-B14F-4D97-AF65-F5344CB8AC3E}">
        <p14:creationId xmlns:p14="http://schemas.microsoft.com/office/powerpoint/2010/main" val="2705717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085286-4CC2-5256-2E5F-9ED0423E446B}"/>
              </a:ext>
            </a:extLst>
          </p:cNvPr>
          <p:cNvSpPr>
            <a:spLocks noGrp="1"/>
          </p:cNvSpPr>
          <p:nvPr>
            <p:ph idx="1"/>
          </p:nvPr>
        </p:nvSpPr>
        <p:spPr>
          <a:xfrm>
            <a:off x="457200" y="1600200"/>
            <a:ext cx="8229600" cy="4525963"/>
          </a:xfrm>
        </p:spPr>
        <p:txBody>
          <a:bodyPr/>
          <a:lstStyle/>
          <a:p>
            <a:r>
              <a:rPr lang="en-US" dirty="0"/>
              <a:t>What </a:t>
            </a:r>
            <a:r>
              <a:rPr lang="en-US" b="1" dirty="0"/>
              <a:t>inhibits</a:t>
            </a:r>
            <a:r>
              <a:rPr lang="en-US" dirty="0"/>
              <a:t> migration?</a:t>
            </a:r>
          </a:p>
          <a:p>
            <a:pPr lvl="1"/>
            <a:r>
              <a:rPr lang="en-US" dirty="0"/>
              <a:t>The state </a:t>
            </a:r>
            <a:r>
              <a:rPr lang="en-US" sz="2400" dirty="0"/>
              <a:t>(Waldinger &amp; Fitzgerald 2004)</a:t>
            </a:r>
          </a:p>
          <a:p>
            <a:pPr lvl="1"/>
            <a:r>
              <a:rPr lang="en-US" dirty="0"/>
              <a:t>International migration: passport-visa-border control-enforcement &amp; removal</a:t>
            </a:r>
          </a:p>
          <a:p>
            <a:pPr lvl="1">
              <a:spcAft>
                <a:spcPts val="1200"/>
              </a:spcAft>
            </a:pPr>
            <a:r>
              <a:rPr lang="en-US" dirty="0"/>
              <a:t>The nature of immigration politics &amp; policies is restriction </a:t>
            </a:r>
            <a:r>
              <a:rPr lang="en-US" sz="2400" dirty="0"/>
              <a:t>(Lahav &amp; Messina 2023)</a:t>
            </a:r>
          </a:p>
          <a:p>
            <a:r>
              <a:rPr lang="en-US" dirty="0"/>
              <a:t>Once we enter a country without state control over domestic migration (e.g., USA), we should enjoy a lot of mobility, right?</a:t>
            </a:r>
          </a:p>
        </p:txBody>
      </p:sp>
      <p:sp>
        <p:nvSpPr>
          <p:cNvPr id="3" name="Title 2">
            <a:extLst>
              <a:ext uri="{FF2B5EF4-FFF2-40B4-BE49-F238E27FC236}">
                <a16:creationId xmlns:a16="http://schemas.microsoft.com/office/drawing/2014/main" id="{200F7A82-630B-39C0-FA6F-E38ECD0CA189}"/>
              </a:ext>
            </a:extLst>
          </p:cNvPr>
          <p:cNvSpPr>
            <a:spLocks noGrp="1"/>
          </p:cNvSpPr>
          <p:nvPr>
            <p:ph type="title"/>
          </p:nvPr>
        </p:nvSpPr>
        <p:spPr/>
        <p:txBody>
          <a:bodyPr/>
          <a:lstStyle/>
          <a:p>
            <a:r>
              <a:rPr lang="en-US" dirty="0"/>
              <a:t>An Inquiry of Immobility</a:t>
            </a:r>
          </a:p>
        </p:txBody>
      </p:sp>
      <p:sp>
        <p:nvSpPr>
          <p:cNvPr id="4" name="Footer Placeholder 3">
            <a:extLst>
              <a:ext uri="{FF2B5EF4-FFF2-40B4-BE49-F238E27FC236}">
                <a16:creationId xmlns:a16="http://schemas.microsoft.com/office/drawing/2014/main" id="{D0365A55-656A-3636-B232-7DBC30AB93F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D8B7F6E-97DB-671C-6E1F-6B70E473F62C}"/>
              </a:ext>
            </a:extLst>
          </p:cNvPr>
          <p:cNvSpPr>
            <a:spLocks noGrp="1"/>
          </p:cNvSpPr>
          <p:nvPr>
            <p:ph type="sldNum" sz="quarter" idx="12"/>
          </p:nvPr>
        </p:nvSpPr>
        <p:spPr/>
        <p:txBody>
          <a:bodyPr/>
          <a:lstStyle/>
          <a:p>
            <a:fld id="{C5EB5B64-243B-AC41-AF55-A7B0E9BF081F}" type="slidenum">
              <a:rPr lang="en-US" smtClean="0"/>
              <a:pPr/>
              <a:t>65</a:t>
            </a:fld>
            <a:endParaRPr lang="en-US" dirty="0"/>
          </a:p>
        </p:txBody>
      </p:sp>
      <p:graphicFrame>
        <p:nvGraphicFramePr>
          <p:cNvPr id="7" name="Table 6">
            <a:extLst>
              <a:ext uri="{FF2B5EF4-FFF2-40B4-BE49-F238E27FC236}">
                <a16:creationId xmlns:a16="http://schemas.microsoft.com/office/drawing/2014/main" id="{C2907EF7-C67D-DE82-9A91-28F7E17B826A}"/>
              </a:ext>
            </a:extLst>
          </p:cNvPr>
          <p:cNvGraphicFramePr>
            <a:graphicFrameLocks noGrp="1"/>
          </p:cNvGraphicFramePr>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37990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CC21A4-EEAF-9FE9-056B-7BB6DF12EAE1}"/>
              </a:ext>
            </a:extLst>
          </p:cNvPr>
          <p:cNvSpPr>
            <a:spLocks noGrp="1"/>
          </p:cNvSpPr>
          <p:nvPr>
            <p:ph idx="1"/>
          </p:nvPr>
        </p:nvSpPr>
        <p:spPr>
          <a:xfrm>
            <a:off x="457199" y="1600200"/>
            <a:ext cx="8337479" cy="4525963"/>
          </a:xfrm>
        </p:spPr>
        <p:txBody>
          <a:bodyPr/>
          <a:lstStyle/>
          <a:p>
            <a:r>
              <a:rPr lang="en-US" sz="2800" dirty="0"/>
              <a:t>We have studied extensively about what empowers people to migrate (financial, social, political capital etc.)</a:t>
            </a:r>
          </a:p>
          <a:p>
            <a:pPr lvl="1"/>
            <a:r>
              <a:rPr lang="en-US" dirty="0"/>
              <a:t>This framework can make us assume that immobility is a failure to migrate (without those empowerment)</a:t>
            </a:r>
          </a:p>
          <a:p>
            <a:r>
              <a:rPr lang="en-US" sz="2800" dirty="0"/>
              <a:t>BUT both mobility and immobility can be voluntary choices, reflecting different cultures</a:t>
            </a:r>
          </a:p>
          <a:p>
            <a:pPr lvl="1"/>
            <a:r>
              <a:rPr lang="en-US" dirty="0"/>
              <a:t>“culture of migration” &amp; “culture of staying” (Stockdale and </a:t>
            </a:r>
            <a:r>
              <a:rPr lang="en-US" dirty="0" err="1"/>
              <a:t>Haartsen</a:t>
            </a:r>
            <a:r>
              <a:rPr lang="en-US" dirty="0"/>
              <a:t> 2018)</a:t>
            </a:r>
          </a:p>
        </p:txBody>
      </p:sp>
      <p:sp>
        <p:nvSpPr>
          <p:cNvPr id="3" name="Title 2">
            <a:extLst>
              <a:ext uri="{FF2B5EF4-FFF2-40B4-BE49-F238E27FC236}">
                <a16:creationId xmlns:a16="http://schemas.microsoft.com/office/drawing/2014/main" id="{D42E01F2-3C11-13D6-815D-DA7B85774D58}"/>
              </a:ext>
            </a:extLst>
          </p:cNvPr>
          <p:cNvSpPr>
            <a:spLocks noGrp="1"/>
          </p:cNvSpPr>
          <p:nvPr>
            <p:ph type="title"/>
          </p:nvPr>
        </p:nvSpPr>
        <p:spPr/>
        <p:txBody>
          <a:bodyPr/>
          <a:lstStyle/>
          <a:p>
            <a:r>
              <a:rPr lang="en-US" sz="3600" dirty="0"/>
              <a:t>Immobility is not the flip side of mobility</a:t>
            </a:r>
          </a:p>
        </p:txBody>
      </p:sp>
      <p:sp>
        <p:nvSpPr>
          <p:cNvPr id="4" name="Footer Placeholder 3">
            <a:extLst>
              <a:ext uri="{FF2B5EF4-FFF2-40B4-BE49-F238E27FC236}">
                <a16:creationId xmlns:a16="http://schemas.microsoft.com/office/drawing/2014/main" id="{484B9E24-0B6C-B76F-5E93-807FB56102A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49BC66C-94AE-A3A3-8AFC-F3528D7A8B29}"/>
              </a:ext>
            </a:extLst>
          </p:cNvPr>
          <p:cNvSpPr>
            <a:spLocks noGrp="1"/>
          </p:cNvSpPr>
          <p:nvPr>
            <p:ph type="sldNum" sz="quarter" idx="12"/>
          </p:nvPr>
        </p:nvSpPr>
        <p:spPr/>
        <p:txBody>
          <a:bodyPr/>
          <a:lstStyle/>
          <a:p>
            <a:fld id="{C5EB5B64-243B-AC41-AF55-A7B0E9BF081F}" type="slidenum">
              <a:rPr lang="en-US" smtClean="0"/>
              <a:pPr/>
              <a:t>66</a:t>
            </a:fld>
            <a:endParaRPr lang="en-US" dirty="0"/>
          </a:p>
        </p:txBody>
      </p:sp>
    </p:spTree>
    <p:extLst>
      <p:ext uri="{BB962C8B-B14F-4D97-AF65-F5344CB8AC3E}">
        <p14:creationId xmlns:p14="http://schemas.microsoft.com/office/powerpoint/2010/main" val="29975956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5784A2-6C5A-4074-1D5D-1169E586D1BB}"/>
              </a:ext>
            </a:extLst>
          </p:cNvPr>
          <p:cNvSpPr>
            <a:spLocks noGrp="1"/>
          </p:cNvSpPr>
          <p:nvPr>
            <p:ph idx="1"/>
          </p:nvPr>
        </p:nvSpPr>
        <p:spPr>
          <a:xfrm>
            <a:off x="156117" y="1600200"/>
            <a:ext cx="8686799" cy="4525963"/>
          </a:xfrm>
        </p:spPr>
        <p:txBody>
          <a:bodyPr/>
          <a:lstStyle/>
          <a:p>
            <a:r>
              <a:rPr lang="en-US" sz="2800" dirty="0"/>
              <a:t>Different focuses inspires us to ask different questions</a:t>
            </a:r>
          </a:p>
          <a:p>
            <a:r>
              <a:rPr lang="en-US" sz="2800" dirty="0"/>
              <a:t>e.g., “voting with your feet”</a:t>
            </a:r>
          </a:p>
          <a:p>
            <a:r>
              <a:rPr lang="en-US" sz="2800" dirty="0"/>
              <a:t>Mobility: variation among migration</a:t>
            </a:r>
          </a:p>
          <a:p>
            <a:pPr lvl="1"/>
            <a:r>
              <a:rPr lang="en-US" dirty="0"/>
              <a:t> blue-&gt;red vs. red-&gt;blue? what policy/climate attracts more migrants</a:t>
            </a:r>
          </a:p>
          <a:p>
            <a:r>
              <a:rPr lang="en-US" sz="2800" dirty="0"/>
              <a:t>Immobility: variation between migration and non-migration</a:t>
            </a:r>
          </a:p>
          <a:p>
            <a:pPr lvl="1"/>
            <a:r>
              <a:rPr lang="en-US" dirty="0"/>
              <a:t>what stops people from making a move? an environment they do not identify with?</a:t>
            </a:r>
          </a:p>
          <a:p>
            <a:pPr lvl="1"/>
            <a:endParaRPr lang="en-US" dirty="0"/>
          </a:p>
        </p:txBody>
      </p:sp>
      <p:sp>
        <p:nvSpPr>
          <p:cNvPr id="3" name="Title 2">
            <a:extLst>
              <a:ext uri="{FF2B5EF4-FFF2-40B4-BE49-F238E27FC236}">
                <a16:creationId xmlns:a16="http://schemas.microsoft.com/office/drawing/2014/main" id="{B249A3D7-E66D-9D3C-D7B6-02E7EF72D63F}"/>
              </a:ext>
            </a:extLst>
          </p:cNvPr>
          <p:cNvSpPr>
            <a:spLocks noGrp="1"/>
          </p:cNvSpPr>
          <p:nvPr>
            <p:ph type="title"/>
          </p:nvPr>
        </p:nvSpPr>
        <p:spPr/>
        <p:txBody>
          <a:bodyPr/>
          <a:lstStyle/>
          <a:p>
            <a:r>
              <a:rPr lang="en-US" sz="3600" dirty="0"/>
              <a:t>Immobility is not the flip side of mobility</a:t>
            </a:r>
          </a:p>
        </p:txBody>
      </p:sp>
      <p:sp>
        <p:nvSpPr>
          <p:cNvPr id="4" name="Footer Placeholder 3">
            <a:extLst>
              <a:ext uri="{FF2B5EF4-FFF2-40B4-BE49-F238E27FC236}">
                <a16:creationId xmlns:a16="http://schemas.microsoft.com/office/drawing/2014/main" id="{92EC36AD-CBC6-518D-B791-50D5E5B7E56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C564FB7-D9FE-70B7-3C8B-A073D7F30A3E}"/>
              </a:ext>
            </a:extLst>
          </p:cNvPr>
          <p:cNvSpPr>
            <a:spLocks noGrp="1"/>
          </p:cNvSpPr>
          <p:nvPr>
            <p:ph type="sldNum" sz="quarter" idx="12"/>
          </p:nvPr>
        </p:nvSpPr>
        <p:spPr/>
        <p:txBody>
          <a:bodyPr/>
          <a:lstStyle/>
          <a:p>
            <a:fld id="{C5EB5B64-243B-AC41-AF55-A7B0E9BF081F}" type="slidenum">
              <a:rPr lang="en-US" smtClean="0"/>
              <a:pPr/>
              <a:t>67</a:t>
            </a:fld>
            <a:endParaRPr lang="en-US" dirty="0"/>
          </a:p>
        </p:txBody>
      </p:sp>
    </p:spTree>
    <p:extLst>
      <p:ext uri="{BB962C8B-B14F-4D97-AF65-F5344CB8AC3E}">
        <p14:creationId xmlns:p14="http://schemas.microsoft.com/office/powerpoint/2010/main" val="40958535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EE0FF5-97A6-DB8D-BB4D-DA614BCF8734}"/>
              </a:ext>
            </a:extLst>
          </p:cNvPr>
          <p:cNvSpPr>
            <a:spLocks noGrp="1"/>
          </p:cNvSpPr>
          <p:nvPr>
            <p:ph type="ctrTitle"/>
          </p:nvPr>
        </p:nvSpPr>
        <p:spPr/>
        <p:txBody>
          <a:bodyPr/>
          <a:lstStyle/>
          <a:p>
            <a:r>
              <a:rPr lang="en-US" sz="7200" dirty="0"/>
              <a:t>Appendix</a:t>
            </a:r>
          </a:p>
        </p:txBody>
      </p:sp>
      <p:sp>
        <p:nvSpPr>
          <p:cNvPr id="7" name="Subtitle 6">
            <a:extLst>
              <a:ext uri="{FF2B5EF4-FFF2-40B4-BE49-F238E27FC236}">
                <a16:creationId xmlns:a16="http://schemas.microsoft.com/office/drawing/2014/main" id="{3BCBEEBB-B8A1-E4B3-5C5C-7228439D5D81}"/>
              </a:ext>
            </a:extLst>
          </p:cNvPr>
          <p:cNvSpPr>
            <a:spLocks noGrp="1"/>
          </p:cNvSpPr>
          <p:nvPr>
            <p:ph type="subTitle" idx="1"/>
          </p:nvPr>
        </p:nvSpPr>
        <p:spPr/>
        <p:txBody>
          <a:bodyPr/>
          <a:lstStyle/>
          <a:p>
            <a:r>
              <a:rPr lang="en-US" dirty="0"/>
              <a:t>Descriptive statistics</a:t>
            </a:r>
          </a:p>
          <a:p>
            <a:r>
              <a:rPr lang="en-US" dirty="0"/>
              <a:t>Adequacy check</a:t>
            </a:r>
          </a:p>
        </p:txBody>
      </p:sp>
      <p:sp>
        <p:nvSpPr>
          <p:cNvPr id="4" name="Footer Placeholder 3">
            <a:extLst>
              <a:ext uri="{FF2B5EF4-FFF2-40B4-BE49-F238E27FC236}">
                <a16:creationId xmlns:a16="http://schemas.microsoft.com/office/drawing/2014/main" id="{566CEE67-4971-4773-9304-16E7D909DA7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FD4BB87-76DD-4197-480A-4AF9A2BFF7D6}"/>
              </a:ext>
            </a:extLst>
          </p:cNvPr>
          <p:cNvSpPr>
            <a:spLocks noGrp="1"/>
          </p:cNvSpPr>
          <p:nvPr>
            <p:ph type="sldNum" sz="quarter" idx="12"/>
          </p:nvPr>
        </p:nvSpPr>
        <p:spPr/>
        <p:txBody>
          <a:bodyPr/>
          <a:lstStyle/>
          <a:p>
            <a:fld id="{C5EB5B64-243B-AC41-AF55-A7B0E9BF081F}" type="slidenum">
              <a:rPr lang="en-US" smtClean="0"/>
              <a:pPr/>
              <a:t>68</a:t>
            </a:fld>
            <a:endParaRPr lang="en-US" dirty="0"/>
          </a:p>
        </p:txBody>
      </p:sp>
    </p:spTree>
    <p:extLst>
      <p:ext uri="{BB962C8B-B14F-4D97-AF65-F5344CB8AC3E}">
        <p14:creationId xmlns:p14="http://schemas.microsoft.com/office/powerpoint/2010/main" val="37599054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2576E27C-7C3E-9842-9AF7-BBA05041BA49}"/>
              </a:ext>
            </a:extLst>
          </p:cNvPr>
          <p:cNvPicPr>
            <a:picLocks noGrp="1" noChangeAspect="1"/>
          </p:cNvPicPr>
          <p:nvPr>
            <p:ph idx="1"/>
          </p:nvPr>
        </p:nvPicPr>
        <p:blipFill>
          <a:blip r:embed="rId2"/>
          <a:stretch>
            <a:fillRect/>
          </a:stretch>
        </p:blipFill>
        <p:spPr>
          <a:xfrm>
            <a:off x="90488" y="1535561"/>
            <a:ext cx="8963025" cy="3786878"/>
          </a:xfrm>
          <a:prstGeom prst="rect">
            <a:avLst/>
          </a:prstGeom>
          <a:noFill/>
        </p:spPr>
      </p:pic>
      <p:sp>
        <p:nvSpPr>
          <p:cNvPr id="6" name="Slide Number Placeholder 5" hidden="1">
            <a:extLst>
              <a:ext uri="{FF2B5EF4-FFF2-40B4-BE49-F238E27FC236}">
                <a16:creationId xmlns:a16="http://schemas.microsoft.com/office/drawing/2014/main" id="{4C464870-5406-B14D-8BB4-41DE0F74EC69}"/>
              </a:ext>
            </a:extLst>
          </p:cNvPr>
          <p:cNvSpPr>
            <a:spLocks noGrp="1"/>
          </p:cNvSpPr>
          <p:nvPr>
            <p:ph type="sldNum" sz="quarter" idx="12"/>
          </p:nvPr>
        </p:nvSpPr>
        <p:spPr/>
        <p:txBody>
          <a:bodyPr/>
          <a:lstStyle/>
          <a:p>
            <a:pPr>
              <a:spcAft>
                <a:spcPts val="600"/>
              </a:spcAft>
            </a:pPr>
            <a:fld id="{C5EB5B64-243B-AC41-AF55-A7B0E9BF081F}" type="slidenum">
              <a:rPr lang="en-US" smtClean="0"/>
              <a:pPr>
                <a:spcAft>
                  <a:spcPts val="600"/>
                </a:spcAft>
              </a:pPr>
              <a:t>69</a:t>
            </a:fld>
            <a:endParaRPr lang="en-US"/>
          </a:p>
        </p:txBody>
      </p:sp>
    </p:spTree>
    <p:extLst>
      <p:ext uri="{BB962C8B-B14F-4D97-AF65-F5344CB8AC3E}">
        <p14:creationId xmlns:p14="http://schemas.microsoft.com/office/powerpoint/2010/main" val="3785195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8AE7A2-3C99-7275-6766-FE9CFFA93817}"/>
              </a:ext>
            </a:extLst>
          </p:cNvPr>
          <p:cNvSpPr>
            <a:spLocks noGrp="1"/>
          </p:cNvSpPr>
          <p:nvPr>
            <p:ph idx="1"/>
          </p:nvPr>
        </p:nvSpPr>
        <p:spPr/>
        <p:txBody>
          <a:bodyPr/>
          <a:lstStyle/>
          <a:p>
            <a:r>
              <a:rPr lang="en-US" dirty="0"/>
              <a:t>Migration is a </a:t>
            </a:r>
            <a:r>
              <a:rPr lang="en-US" b="1" dirty="0"/>
              <a:t>demographic</a:t>
            </a:r>
            <a:r>
              <a:rPr lang="en-US" dirty="0"/>
              <a:t> phenomenon</a:t>
            </a:r>
          </a:p>
          <a:p>
            <a:pPr lvl="1"/>
            <a:r>
              <a:rPr lang="en-US" dirty="0"/>
              <a:t>life-course event</a:t>
            </a:r>
          </a:p>
          <a:p>
            <a:pPr lvl="1"/>
            <a:r>
              <a:rPr lang="en-US" dirty="0"/>
              <a:t>age matters, marital status matters, etc.</a:t>
            </a:r>
          </a:p>
          <a:p>
            <a:r>
              <a:rPr lang="en-US" dirty="0"/>
              <a:t>Migration is an </a:t>
            </a:r>
            <a:r>
              <a:rPr lang="en-US" b="1" dirty="0"/>
              <a:t>economic</a:t>
            </a:r>
            <a:r>
              <a:rPr lang="en-US" dirty="0"/>
              <a:t> phenomenon</a:t>
            </a:r>
          </a:p>
          <a:p>
            <a:pPr lvl="1"/>
            <a:r>
              <a:rPr lang="en-US" dirty="0"/>
              <a:t>migration happens when it brings net profit (Todaro 1976)</a:t>
            </a:r>
          </a:p>
          <a:p>
            <a:pPr lvl="1"/>
            <a:r>
              <a:rPr lang="en-US" dirty="0"/>
              <a:t>job opportunities, living costs matter, etc.</a:t>
            </a:r>
          </a:p>
        </p:txBody>
      </p:sp>
      <p:sp>
        <p:nvSpPr>
          <p:cNvPr id="3" name="Title 2">
            <a:extLst>
              <a:ext uri="{FF2B5EF4-FFF2-40B4-BE49-F238E27FC236}">
                <a16:creationId xmlns:a16="http://schemas.microsoft.com/office/drawing/2014/main" id="{F06AB3E0-F0E0-B79C-1101-9B7045AD4BB2}"/>
              </a:ext>
            </a:extLst>
          </p:cNvPr>
          <p:cNvSpPr>
            <a:spLocks noGrp="1"/>
          </p:cNvSpPr>
          <p:nvPr>
            <p:ph type="title"/>
          </p:nvPr>
        </p:nvSpPr>
        <p:spPr/>
        <p:txBody>
          <a:bodyPr/>
          <a:lstStyle/>
          <a:p>
            <a:r>
              <a:rPr lang="en-US" dirty="0"/>
              <a:t>What influences migration?</a:t>
            </a:r>
          </a:p>
        </p:txBody>
      </p:sp>
      <p:sp>
        <p:nvSpPr>
          <p:cNvPr id="4" name="Footer Placeholder 3">
            <a:extLst>
              <a:ext uri="{FF2B5EF4-FFF2-40B4-BE49-F238E27FC236}">
                <a16:creationId xmlns:a16="http://schemas.microsoft.com/office/drawing/2014/main" id="{ED71095A-83F9-4DBE-7357-7ABA1AD0752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893A556-ABDC-DCC6-2607-8E8EFD2FE846}"/>
              </a:ext>
            </a:extLst>
          </p:cNvPr>
          <p:cNvSpPr>
            <a:spLocks noGrp="1"/>
          </p:cNvSpPr>
          <p:nvPr>
            <p:ph type="sldNum" sz="quarter" idx="12"/>
          </p:nvPr>
        </p:nvSpPr>
        <p:spPr/>
        <p:txBody>
          <a:bodyPr/>
          <a:lstStyle/>
          <a:p>
            <a:fld id="{C5EB5B64-243B-AC41-AF55-A7B0E9BF081F}" type="slidenum">
              <a:rPr lang="en-US" smtClean="0"/>
              <a:pPr/>
              <a:t>7</a:t>
            </a:fld>
            <a:endParaRPr lang="en-US" dirty="0"/>
          </a:p>
        </p:txBody>
      </p:sp>
      <p:graphicFrame>
        <p:nvGraphicFramePr>
          <p:cNvPr id="7" name="Table 6">
            <a:extLst>
              <a:ext uri="{FF2B5EF4-FFF2-40B4-BE49-F238E27FC236}">
                <a16:creationId xmlns:a16="http://schemas.microsoft.com/office/drawing/2014/main" id="{70A1853A-CF90-3D25-A9E8-63CF167CB7E9}"/>
              </a:ext>
            </a:extLst>
          </p:cNvPr>
          <p:cNvGraphicFramePr>
            <a:graphicFrameLocks noGrp="1"/>
          </p:cNvGraphicFramePr>
          <p:nvPr>
            <p:extLst>
              <p:ext uri="{D42A27DB-BD31-4B8C-83A1-F6EECF244321}">
                <p14:modId xmlns:p14="http://schemas.microsoft.com/office/powerpoint/2010/main" val="3563416590"/>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a:t>
                      </a:r>
                      <a:r>
                        <a:rPr lang="en-US" sz="1600" dirty="0">
                          <a:solidFill>
                            <a:schemeClr val="bg1"/>
                          </a:solidFill>
                        </a:rPr>
                        <a:t>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285065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20795B7-4348-174B-A0F2-2CD4DFDA9896}"/>
              </a:ext>
            </a:extLst>
          </p:cNvPr>
          <p:cNvPicPr>
            <a:picLocks noGrp="1" noChangeAspect="1"/>
          </p:cNvPicPr>
          <p:nvPr>
            <p:ph idx="1"/>
          </p:nvPr>
        </p:nvPicPr>
        <p:blipFill>
          <a:blip r:embed="rId2"/>
          <a:stretch>
            <a:fillRect/>
          </a:stretch>
        </p:blipFill>
        <p:spPr>
          <a:xfrm>
            <a:off x="582995" y="68263"/>
            <a:ext cx="7978011" cy="6721475"/>
          </a:xfrm>
          <a:prstGeom prst="rect">
            <a:avLst/>
          </a:prstGeom>
          <a:noFill/>
        </p:spPr>
      </p:pic>
      <p:sp>
        <p:nvSpPr>
          <p:cNvPr id="5" name="Slide Number Placeholder 4" hidden="1">
            <a:extLst>
              <a:ext uri="{FF2B5EF4-FFF2-40B4-BE49-F238E27FC236}">
                <a16:creationId xmlns:a16="http://schemas.microsoft.com/office/drawing/2014/main" id="{F666BD7C-6BE9-D449-BDDF-53ED6B84BDD6}"/>
              </a:ext>
            </a:extLst>
          </p:cNvPr>
          <p:cNvSpPr>
            <a:spLocks noGrp="1"/>
          </p:cNvSpPr>
          <p:nvPr>
            <p:ph type="sldNum" sz="quarter" idx="12"/>
          </p:nvPr>
        </p:nvSpPr>
        <p:spPr/>
        <p:txBody>
          <a:bodyPr/>
          <a:lstStyle/>
          <a:p>
            <a:pPr>
              <a:spcAft>
                <a:spcPts val="600"/>
              </a:spcAft>
            </a:pPr>
            <a:fld id="{C5EB5B64-243B-AC41-AF55-A7B0E9BF081F}" type="slidenum">
              <a:rPr lang="en-US" smtClean="0"/>
              <a:pPr>
                <a:spcAft>
                  <a:spcPts val="600"/>
                </a:spcAft>
              </a:pPr>
              <a:t>70</a:t>
            </a:fld>
            <a:endParaRPr lang="en-US"/>
          </a:p>
        </p:txBody>
      </p:sp>
    </p:spTree>
    <p:extLst>
      <p:ext uri="{BB962C8B-B14F-4D97-AF65-F5344CB8AC3E}">
        <p14:creationId xmlns:p14="http://schemas.microsoft.com/office/powerpoint/2010/main" val="4465287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able&#10;&#10;Description automatically generated">
            <a:extLst>
              <a:ext uri="{FF2B5EF4-FFF2-40B4-BE49-F238E27FC236}">
                <a16:creationId xmlns:a16="http://schemas.microsoft.com/office/drawing/2014/main" id="{9BB9BD71-C2FE-FC4F-867F-54B1ED3340CB}"/>
              </a:ext>
            </a:extLst>
          </p:cNvPr>
          <p:cNvPicPr>
            <a:picLocks noGrp="1" noChangeAspect="1"/>
          </p:cNvPicPr>
          <p:nvPr>
            <p:ph idx="1"/>
          </p:nvPr>
        </p:nvPicPr>
        <p:blipFill>
          <a:blip r:embed="rId2"/>
          <a:stretch>
            <a:fillRect/>
          </a:stretch>
        </p:blipFill>
        <p:spPr>
          <a:xfrm>
            <a:off x="90488" y="1591580"/>
            <a:ext cx="8963025" cy="3674840"/>
          </a:xfrm>
          <a:prstGeom prst="rect">
            <a:avLst/>
          </a:prstGeom>
          <a:noFill/>
        </p:spPr>
      </p:pic>
      <p:sp>
        <p:nvSpPr>
          <p:cNvPr id="5" name="Slide Number Placeholder 4" hidden="1">
            <a:extLst>
              <a:ext uri="{FF2B5EF4-FFF2-40B4-BE49-F238E27FC236}">
                <a16:creationId xmlns:a16="http://schemas.microsoft.com/office/drawing/2014/main" id="{F43B086A-6038-5E43-9ABD-CB8837AD2692}"/>
              </a:ext>
            </a:extLst>
          </p:cNvPr>
          <p:cNvSpPr>
            <a:spLocks noGrp="1"/>
          </p:cNvSpPr>
          <p:nvPr>
            <p:ph type="sldNum" sz="quarter" idx="12"/>
          </p:nvPr>
        </p:nvSpPr>
        <p:spPr/>
        <p:txBody>
          <a:bodyPr/>
          <a:lstStyle/>
          <a:p>
            <a:pPr>
              <a:spcAft>
                <a:spcPts val="600"/>
              </a:spcAft>
            </a:pPr>
            <a:fld id="{C5EB5B64-243B-AC41-AF55-A7B0E9BF081F}" type="slidenum">
              <a:rPr lang="en-US" smtClean="0"/>
              <a:pPr>
                <a:spcAft>
                  <a:spcPts val="600"/>
                </a:spcAft>
              </a:pPr>
              <a:t>71</a:t>
            </a:fld>
            <a:endParaRPr lang="en-US"/>
          </a:p>
        </p:txBody>
      </p:sp>
    </p:spTree>
    <p:extLst>
      <p:ext uri="{BB962C8B-B14F-4D97-AF65-F5344CB8AC3E}">
        <p14:creationId xmlns:p14="http://schemas.microsoft.com/office/powerpoint/2010/main" val="18778014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
            <a:lum/>
          </a:blip>
          <a:srcRect/>
          <a:tile tx="0" ty="0" sx="100000" sy="100000" flip="none" algn="tr"/>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EFE1-8E52-A744-BC0C-9A36414D78E5}"/>
              </a:ext>
            </a:extLst>
          </p:cNvPr>
          <p:cNvSpPr>
            <a:spLocks noGrp="1"/>
          </p:cNvSpPr>
          <p:nvPr>
            <p:ph type="title"/>
          </p:nvPr>
        </p:nvSpPr>
        <p:spPr/>
        <p:txBody>
          <a:bodyPr/>
          <a:lstStyle/>
          <a:p>
            <a:r>
              <a:rPr lang="en-US" dirty="0"/>
              <a:t>Adequacy check</a:t>
            </a:r>
            <a:endParaRPr lang="en-CN" dirty="0"/>
          </a:p>
        </p:txBody>
      </p:sp>
      <p:pic>
        <p:nvPicPr>
          <p:cNvPr id="9" name="Content Placeholder 8">
            <a:extLst>
              <a:ext uri="{FF2B5EF4-FFF2-40B4-BE49-F238E27FC236}">
                <a16:creationId xmlns:a16="http://schemas.microsoft.com/office/drawing/2014/main" id="{A49373DD-DDC3-F44C-8191-90B9A9C86471}"/>
              </a:ext>
            </a:extLst>
          </p:cNvPr>
          <p:cNvPicPr>
            <a:picLocks noGrp="1" noChangeAspect="1"/>
          </p:cNvPicPr>
          <p:nvPr>
            <p:ph sz="half" idx="1"/>
          </p:nvPr>
        </p:nvPicPr>
        <p:blipFill>
          <a:blip r:embed="rId3"/>
          <a:stretch>
            <a:fillRect/>
          </a:stretch>
        </p:blipFill>
        <p:spPr>
          <a:xfrm>
            <a:off x="22781" y="1405535"/>
            <a:ext cx="4561632" cy="4561632"/>
          </a:xfrm>
        </p:spPr>
      </p:pic>
      <p:pic>
        <p:nvPicPr>
          <p:cNvPr id="11" name="Content Placeholder 10">
            <a:extLst>
              <a:ext uri="{FF2B5EF4-FFF2-40B4-BE49-F238E27FC236}">
                <a16:creationId xmlns:a16="http://schemas.microsoft.com/office/drawing/2014/main" id="{A971E10F-D9FF-7844-926B-DFCC800331F7}"/>
              </a:ext>
            </a:extLst>
          </p:cNvPr>
          <p:cNvPicPr>
            <a:picLocks noGrp="1" noChangeAspect="1"/>
          </p:cNvPicPr>
          <p:nvPr>
            <p:ph sz="half" idx="2"/>
          </p:nvPr>
        </p:nvPicPr>
        <p:blipFill>
          <a:blip r:embed="rId4"/>
          <a:stretch>
            <a:fillRect/>
          </a:stretch>
        </p:blipFill>
        <p:spPr>
          <a:xfrm>
            <a:off x="4670981" y="1405535"/>
            <a:ext cx="4561632" cy="4561632"/>
          </a:xfrm>
        </p:spPr>
      </p:pic>
      <p:sp>
        <p:nvSpPr>
          <p:cNvPr id="4" name="Footer Placeholder 3">
            <a:extLst>
              <a:ext uri="{FF2B5EF4-FFF2-40B4-BE49-F238E27FC236}">
                <a16:creationId xmlns:a16="http://schemas.microsoft.com/office/drawing/2014/main" id="{3E26819E-C588-2F48-B9BB-091D0F48FF20}"/>
              </a:ext>
            </a:extLst>
          </p:cNvPr>
          <p:cNvSpPr>
            <a:spLocks noGrp="1"/>
          </p:cNvSpPr>
          <p:nvPr>
            <p:ph type="ftr" sz="quarter" idx="11"/>
          </p:nvPr>
        </p:nvSpPr>
        <p:spPr>
          <a:xfrm>
            <a:off x="3124200" y="6356350"/>
            <a:ext cx="2895600" cy="365125"/>
          </a:xfrm>
        </p:spPr>
        <p:txBody>
          <a:bodyPr/>
          <a:lstStyle/>
          <a:p>
            <a:endParaRPr lang="en-US"/>
          </a:p>
        </p:txBody>
      </p:sp>
      <p:sp>
        <p:nvSpPr>
          <p:cNvPr id="5" name="Slide Number Placeholder 4">
            <a:extLst>
              <a:ext uri="{FF2B5EF4-FFF2-40B4-BE49-F238E27FC236}">
                <a16:creationId xmlns:a16="http://schemas.microsoft.com/office/drawing/2014/main" id="{5E417A7C-4C83-A44D-B5D4-FCDC36DA5712}"/>
              </a:ext>
            </a:extLst>
          </p:cNvPr>
          <p:cNvSpPr>
            <a:spLocks noGrp="1"/>
          </p:cNvSpPr>
          <p:nvPr>
            <p:ph type="sldNum" sz="quarter" idx="12"/>
          </p:nvPr>
        </p:nvSpPr>
        <p:spPr>
          <a:xfrm>
            <a:off x="6553200" y="6356350"/>
            <a:ext cx="2133600" cy="365125"/>
          </a:xfrm>
        </p:spPr>
        <p:txBody>
          <a:bodyPr/>
          <a:lstStyle/>
          <a:p>
            <a:fld id="{C5EB5B64-243B-AC41-AF55-A7B0E9BF081F}" type="slidenum">
              <a:rPr lang="en-US" smtClean="0"/>
              <a:t>72</a:t>
            </a:fld>
            <a:endParaRPr lang="en-US"/>
          </a:p>
        </p:txBody>
      </p:sp>
    </p:spTree>
    <p:extLst>
      <p:ext uri="{BB962C8B-B14F-4D97-AF65-F5344CB8AC3E}">
        <p14:creationId xmlns:p14="http://schemas.microsoft.com/office/powerpoint/2010/main" val="2411212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74D9C4-401A-F0D0-6384-750BAD8E4655}"/>
              </a:ext>
            </a:extLst>
          </p:cNvPr>
          <p:cNvSpPr>
            <a:spLocks noGrp="1"/>
          </p:cNvSpPr>
          <p:nvPr>
            <p:ph idx="1"/>
          </p:nvPr>
        </p:nvSpPr>
        <p:spPr/>
        <p:txBody>
          <a:bodyPr/>
          <a:lstStyle/>
          <a:p>
            <a:r>
              <a:rPr lang="en-US" sz="2800" dirty="0"/>
              <a:t>Researchers found </a:t>
            </a:r>
            <a:r>
              <a:rPr lang="en-US" sz="2800" u="sng" dirty="0"/>
              <a:t>little supporting evidence</a:t>
            </a:r>
            <a:r>
              <a:rPr lang="en-US" sz="2800" dirty="0"/>
              <a:t> that the low migration rate can be explained by </a:t>
            </a:r>
            <a:r>
              <a:rPr lang="en-US" sz="2400" dirty="0"/>
              <a:t>(e.g., Hyatt and </a:t>
            </a:r>
            <a:r>
              <a:rPr lang="en-US" sz="2400" dirty="0" err="1"/>
              <a:t>Spletzer</a:t>
            </a:r>
            <a:r>
              <a:rPr lang="en-US" sz="2400" dirty="0"/>
              <a:t> 2013; Hyatt et al. 2018; Molloy et al. 2011, 2017):</a:t>
            </a:r>
            <a:endParaRPr lang="en-US" sz="2800" dirty="0"/>
          </a:p>
          <a:p>
            <a:pPr lvl="1"/>
            <a:r>
              <a:rPr lang="en-US" dirty="0"/>
              <a:t>demographic and socioeconomic structures of population</a:t>
            </a:r>
          </a:p>
          <a:p>
            <a:pPr lvl="1"/>
            <a:r>
              <a:rPr lang="en-US" dirty="0"/>
              <a:t>labor market composition</a:t>
            </a:r>
          </a:p>
          <a:p>
            <a:pPr lvl="1"/>
            <a:r>
              <a:rPr lang="en-US" dirty="0"/>
              <a:t>housing market properties</a:t>
            </a:r>
          </a:p>
          <a:p>
            <a:pPr lvl="1"/>
            <a:r>
              <a:rPr lang="en-US" dirty="0"/>
              <a:t>others: occupational licensing, health-insurance retainment</a:t>
            </a:r>
          </a:p>
        </p:txBody>
      </p:sp>
      <p:sp>
        <p:nvSpPr>
          <p:cNvPr id="3" name="Title 2">
            <a:extLst>
              <a:ext uri="{FF2B5EF4-FFF2-40B4-BE49-F238E27FC236}">
                <a16:creationId xmlns:a16="http://schemas.microsoft.com/office/drawing/2014/main" id="{B4677E8A-33A1-721B-D2C2-81856FFD96C1}"/>
              </a:ext>
            </a:extLst>
          </p:cNvPr>
          <p:cNvSpPr>
            <a:spLocks noGrp="1"/>
          </p:cNvSpPr>
          <p:nvPr>
            <p:ph type="title"/>
          </p:nvPr>
        </p:nvSpPr>
        <p:spPr/>
        <p:txBody>
          <a:bodyPr/>
          <a:lstStyle/>
          <a:p>
            <a:r>
              <a:rPr lang="en-US" sz="4000" dirty="0"/>
              <a:t>They do not explain this immobility</a:t>
            </a:r>
          </a:p>
        </p:txBody>
      </p:sp>
      <p:sp>
        <p:nvSpPr>
          <p:cNvPr id="4" name="Footer Placeholder 3">
            <a:extLst>
              <a:ext uri="{FF2B5EF4-FFF2-40B4-BE49-F238E27FC236}">
                <a16:creationId xmlns:a16="http://schemas.microsoft.com/office/drawing/2014/main" id="{1AC3ED1B-1C54-CADA-AC8D-0C4C95807F0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4B9BDB8-F368-8C32-2B4B-A747479D0E94}"/>
              </a:ext>
            </a:extLst>
          </p:cNvPr>
          <p:cNvSpPr>
            <a:spLocks noGrp="1"/>
          </p:cNvSpPr>
          <p:nvPr>
            <p:ph type="sldNum" sz="quarter" idx="12"/>
          </p:nvPr>
        </p:nvSpPr>
        <p:spPr/>
        <p:txBody>
          <a:bodyPr/>
          <a:lstStyle/>
          <a:p>
            <a:fld id="{C5EB5B64-243B-AC41-AF55-A7B0E9BF081F}" type="slidenum">
              <a:rPr lang="en-US" smtClean="0"/>
              <a:pPr/>
              <a:t>8</a:t>
            </a:fld>
            <a:endParaRPr lang="en-US" dirty="0"/>
          </a:p>
        </p:txBody>
      </p:sp>
      <p:graphicFrame>
        <p:nvGraphicFramePr>
          <p:cNvPr id="7" name="Table 6">
            <a:extLst>
              <a:ext uri="{FF2B5EF4-FFF2-40B4-BE49-F238E27FC236}">
                <a16:creationId xmlns:a16="http://schemas.microsoft.com/office/drawing/2014/main" id="{1F1040B3-4A70-1D46-4C1E-0AB6ADC7E0FB}"/>
              </a:ext>
            </a:extLst>
          </p:cNvPr>
          <p:cNvGraphicFramePr>
            <a:graphicFrameLocks noGrp="1"/>
          </p:cNvGraphicFramePr>
          <p:nvPr>
            <p:extLst>
              <p:ext uri="{D42A27DB-BD31-4B8C-83A1-F6EECF244321}">
                <p14:modId xmlns:p14="http://schemas.microsoft.com/office/powerpoint/2010/main" val="206143683"/>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170598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085286-4CC2-5256-2E5F-9ED0423E446B}"/>
              </a:ext>
            </a:extLst>
          </p:cNvPr>
          <p:cNvSpPr>
            <a:spLocks noGrp="1"/>
          </p:cNvSpPr>
          <p:nvPr>
            <p:ph idx="1"/>
          </p:nvPr>
        </p:nvSpPr>
        <p:spPr/>
        <p:txBody>
          <a:bodyPr/>
          <a:lstStyle/>
          <a:p>
            <a:r>
              <a:rPr lang="en-US" dirty="0"/>
              <a:t>“Mobility bias” in migration studies </a:t>
            </a:r>
            <a:r>
              <a:rPr lang="en-US" sz="2400" dirty="0"/>
              <a:t>(</a:t>
            </a:r>
            <a:r>
              <a:rPr lang="en-US" sz="2400" dirty="0" err="1"/>
              <a:t>Schewel</a:t>
            </a:r>
            <a:r>
              <a:rPr lang="en-US" sz="2400" dirty="0"/>
              <a:t> 2020)</a:t>
            </a:r>
            <a:endParaRPr lang="en-US" dirty="0"/>
          </a:p>
          <a:p>
            <a:r>
              <a:rPr lang="en-US" dirty="0"/>
              <a:t>Social scientists have studied extensively about what drives migration (financial, social, political capital etc.)</a:t>
            </a:r>
          </a:p>
          <a:p>
            <a:r>
              <a:rPr lang="en-US" dirty="0"/>
              <a:t>Much less is known about what inhibits migration</a:t>
            </a:r>
          </a:p>
        </p:txBody>
      </p:sp>
      <p:sp>
        <p:nvSpPr>
          <p:cNvPr id="3" name="Title 2">
            <a:extLst>
              <a:ext uri="{FF2B5EF4-FFF2-40B4-BE49-F238E27FC236}">
                <a16:creationId xmlns:a16="http://schemas.microsoft.com/office/drawing/2014/main" id="{200F7A82-630B-39C0-FA6F-E38ECD0CA189}"/>
              </a:ext>
            </a:extLst>
          </p:cNvPr>
          <p:cNvSpPr>
            <a:spLocks noGrp="1"/>
          </p:cNvSpPr>
          <p:nvPr>
            <p:ph type="title"/>
          </p:nvPr>
        </p:nvSpPr>
        <p:spPr>
          <a:xfrm>
            <a:off x="-44605" y="335281"/>
            <a:ext cx="9242358" cy="1034732"/>
          </a:xfrm>
          <a:noFill/>
          <a:ln>
            <a:noFill/>
          </a:ln>
        </p:spPr>
        <p:txBody>
          <a:bodyPr/>
          <a:lstStyle/>
          <a:p>
            <a:r>
              <a:rPr lang="en-US" b="1" dirty="0"/>
              <a:t>Puzzle: What </a:t>
            </a:r>
            <a:r>
              <a:rPr lang="en-US" b="1" u="sng" dirty="0"/>
              <a:t>inhibits</a:t>
            </a:r>
            <a:r>
              <a:rPr lang="en-US" b="1" dirty="0"/>
              <a:t> migration?</a:t>
            </a:r>
          </a:p>
        </p:txBody>
      </p:sp>
      <p:sp>
        <p:nvSpPr>
          <p:cNvPr id="4" name="Footer Placeholder 3">
            <a:extLst>
              <a:ext uri="{FF2B5EF4-FFF2-40B4-BE49-F238E27FC236}">
                <a16:creationId xmlns:a16="http://schemas.microsoft.com/office/drawing/2014/main" id="{D0365A55-656A-3636-B232-7DBC30AB93F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D8B7F6E-97DB-671C-6E1F-6B70E473F62C}"/>
              </a:ext>
            </a:extLst>
          </p:cNvPr>
          <p:cNvSpPr>
            <a:spLocks noGrp="1"/>
          </p:cNvSpPr>
          <p:nvPr>
            <p:ph type="sldNum" sz="quarter" idx="12"/>
          </p:nvPr>
        </p:nvSpPr>
        <p:spPr/>
        <p:txBody>
          <a:bodyPr/>
          <a:lstStyle/>
          <a:p>
            <a:fld id="{C5EB5B64-243B-AC41-AF55-A7B0E9BF081F}" type="slidenum">
              <a:rPr lang="en-US" smtClean="0"/>
              <a:pPr/>
              <a:t>9</a:t>
            </a:fld>
            <a:endParaRPr lang="en-US" dirty="0"/>
          </a:p>
        </p:txBody>
      </p:sp>
      <p:graphicFrame>
        <p:nvGraphicFramePr>
          <p:cNvPr id="10" name="Table 6">
            <a:extLst>
              <a:ext uri="{FF2B5EF4-FFF2-40B4-BE49-F238E27FC236}">
                <a16:creationId xmlns:a16="http://schemas.microsoft.com/office/drawing/2014/main" id="{59E64625-47F7-52C4-1D79-F7A29A0348FA}"/>
              </a:ext>
            </a:extLst>
          </p:cNvPr>
          <p:cNvGraphicFramePr>
            <a:graphicFrameLocks noGrp="1"/>
          </p:cNvGraphicFramePr>
          <p:nvPr>
            <p:extLst>
              <p:ext uri="{D42A27DB-BD31-4B8C-83A1-F6EECF244321}">
                <p14:modId xmlns:p14="http://schemas.microsoft.com/office/powerpoint/2010/main" val="3189101312"/>
              </p:ext>
            </p:extLst>
          </p:nvPr>
        </p:nvGraphicFramePr>
        <p:xfrm>
          <a:off x="-49179" y="6588812"/>
          <a:ext cx="9242358" cy="338328"/>
        </p:xfrm>
        <a:graphic>
          <a:graphicData uri="http://schemas.openxmlformats.org/drawingml/2006/table">
            <a:tbl>
              <a:tblPr firstRow="1" bandRow="1">
                <a:tableStyleId>{5C22544A-7EE6-4342-B048-85BDC9FD1C3A}</a:tableStyleId>
              </a:tblPr>
              <a:tblGrid>
                <a:gridCol w="1540393">
                  <a:extLst>
                    <a:ext uri="{9D8B030D-6E8A-4147-A177-3AD203B41FA5}">
                      <a16:colId xmlns:a16="http://schemas.microsoft.com/office/drawing/2014/main" val="1301023638"/>
                    </a:ext>
                  </a:extLst>
                </a:gridCol>
                <a:gridCol w="1540393">
                  <a:extLst>
                    <a:ext uri="{9D8B030D-6E8A-4147-A177-3AD203B41FA5}">
                      <a16:colId xmlns:a16="http://schemas.microsoft.com/office/drawing/2014/main" val="2721335354"/>
                    </a:ext>
                  </a:extLst>
                </a:gridCol>
                <a:gridCol w="1540393">
                  <a:extLst>
                    <a:ext uri="{9D8B030D-6E8A-4147-A177-3AD203B41FA5}">
                      <a16:colId xmlns:a16="http://schemas.microsoft.com/office/drawing/2014/main" val="1171138499"/>
                    </a:ext>
                  </a:extLst>
                </a:gridCol>
                <a:gridCol w="1540393">
                  <a:extLst>
                    <a:ext uri="{9D8B030D-6E8A-4147-A177-3AD203B41FA5}">
                      <a16:colId xmlns:a16="http://schemas.microsoft.com/office/drawing/2014/main" val="2413588258"/>
                    </a:ext>
                  </a:extLst>
                </a:gridCol>
                <a:gridCol w="1540393">
                  <a:extLst>
                    <a:ext uri="{9D8B030D-6E8A-4147-A177-3AD203B41FA5}">
                      <a16:colId xmlns:a16="http://schemas.microsoft.com/office/drawing/2014/main" val="2092516862"/>
                    </a:ext>
                  </a:extLst>
                </a:gridCol>
                <a:gridCol w="1540393">
                  <a:extLst>
                    <a:ext uri="{9D8B030D-6E8A-4147-A177-3AD203B41FA5}">
                      <a16:colId xmlns:a16="http://schemas.microsoft.com/office/drawing/2014/main" val="3995837253"/>
                    </a:ext>
                  </a:extLst>
                </a:gridCol>
              </a:tblGrid>
              <a:tr h="338328">
                <a:tc>
                  <a:txBody>
                    <a:bodyPr/>
                    <a:lstStyle/>
                    <a:p>
                      <a:r>
                        <a:rPr lang="en-US" sz="1600" dirty="0"/>
                        <a:t> Introduction</a:t>
                      </a:r>
                    </a:p>
                  </a:txBody>
                  <a:tcP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Background</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Hypotheses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err="1">
                          <a:solidFill>
                            <a:schemeClr val="bg1">
                              <a:lumMod val="50000"/>
                            </a:schemeClr>
                          </a:solidFill>
                        </a:rPr>
                        <a:t>Data&amp;Methods</a:t>
                      </a:r>
                      <a:endParaRPr lang="en-US" sz="1600" dirty="0">
                        <a:solidFill>
                          <a:schemeClr val="bg1">
                            <a:lumMod val="50000"/>
                          </a:schemeClr>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Results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tcPr>
                </a:tc>
                <a:tc>
                  <a:txBody>
                    <a:bodyPr/>
                    <a:lstStyle/>
                    <a:p>
                      <a:r>
                        <a:rPr lang="en-US" sz="1600" dirty="0">
                          <a:solidFill>
                            <a:schemeClr val="bg1">
                              <a:lumMod val="50000"/>
                            </a:schemeClr>
                          </a:solidFill>
                        </a:rPr>
                        <a:t>Discussion</a:t>
                      </a:r>
                    </a:p>
                  </a:txBody>
                  <a:tcPr>
                    <a:lnL w="63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85766627"/>
                  </a:ext>
                </a:extLst>
              </a:tr>
            </a:tbl>
          </a:graphicData>
        </a:graphic>
      </p:graphicFrame>
    </p:spTree>
    <p:extLst>
      <p:ext uri="{BB962C8B-B14F-4D97-AF65-F5344CB8AC3E}">
        <p14:creationId xmlns:p14="http://schemas.microsoft.com/office/powerpoint/2010/main" val="413369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VisaWaiverASA2023" id="{670ED5C8-BD04-9847-A171-7B19DEDA5456}" vid="{7528E7B5-5693-3449-B5A9-E6B9BC68E1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Custom Design</Template>
  <TotalTime>32242</TotalTime>
  <Words>4734</Words>
  <Application>Microsoft Macintosh PowerPoint</Application>
  <PresentationFormat>On-screen Show (4:3)</PresentationFormat>
  <Paragraphs>1009</Paragraphs>
  <Slides>72</Slides>
  <Notes>44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72</vt:i4>
      </vt:variant>
    </vt:vector>
  </HeadingPairs>
  <TitlesOfParts>
    <vt:vector size="82" baseType="lpstr">
      <vt:lpstr>Microsoft YaHei</vt:lpstr>
      <vt:lpstr>Arial</vt:lpstr>
      <vt:lpstr>Arial Black</vt:lpstr>
      <vt:lpstr>Calibri</vt:lpstr>
      <vt:lpstr>Cambria</vt:lpstr>
      <vt:lpstr>Cambria Math</vt:lpstr>
      <vt:lpstr>Candara</vt:lpstr>
      <vt:lpstr>Garamond</vt:lpstr>
      <vt:lpstr>Times New Roman</vt:lpstr>
      <vt:lpstr>Custom Design</vt:lpstr>
      <vt:lpstr>Rooted America: Immobility and Segregation of Inter-county Migration Networks</vt:lpstr>
      <vt:lpstr>Research Profile</vt:lpstr>
      <vt:lpstr>Research Profile</vt:lpstr>
      <vt:lpstr>PowerPoint Presentation</vt:lpstr>
      <vt:lpstr>America: a rootless society</vt:lpstr>
      <vt:lpstr>Moving within America</vt:lpstr>
      <vt:lpstr>What influences migration?</vt:lpstr>
      <vt:lpstr>They do not explain this immobility</vt:lpstr>
      <vt:lpstr>Puzzle: What inhibits migration?</vt:lpstr>
      <vt:lpstr>Puzzle: What inhibits migration?</vt:lpstr>
      <vt:lpstr>What influences migration...</vt:lpstr>
      <vt:lpstr>Migration is a political phenomenon</vt:lpstr>
      <vt:lpstr>Migration is a political phenomenon</vt:lpstr>
      <vt:lpstr>Analytical Approach</vt:lpstr>
      <vt:lpstr>Analytical Approach</vt:lpstr>
      <vt:lpstr>Analytical Approach</vt:lpstr>
      <vt:lpstr>Migration Systems</vt:lpstr>
      <vt:lpstr>Political Polarization</vt:lpstr>
      <vt:lpstr>Political Polarization</vt:lpstr>
      <vt:lpstr>Segmented Immobility</vt:lpstr>
      <vt:lpstr>Segmented Immobility</vt:lpstr>
      <vt:lpstr>Data and Variables</vt:lpstr>
      <vt:lpstr>Data and Variables</vt:lpstr>
      <vt:lpstr>Data and Variables</vt:lpstr>
      <vt:lpstr>Methods</vt:lpstr>
      <vt:lpstr>Methods</vt:lpstr>
      <vt:lpstr>Methods</vt:lpstr>
      <vt:lpstr>Immobility from political division</vt:lpstr>
      <vt:lpstr>Inter-county Migration Flows 2011-15</vt:lpstr>
      <vt:lpstr>Knockout experiment</vt:lpstr>
      <vt:lpstr>Knock-out Experiments</vt:lpstr>
      <vt:lpstr>Conclusion</vt:lpstr>
      <vt:lpstr>Discussion</vt:lpstr>
      <vt:lpstr>Discussion</vt:lpstr>
      <vt:lpstr>Thank you</vt:lpstr>
      <vt:lpstr>Change of political geography</vt:lpstr>
      <vt:lpstr>Full Model</vt:lpstr>
      <vt:lpstr>Inter-county Migration Flows 2011-15</vt:lpstr>
      <vt:lpstr>Inter-county Migration Flows 2011-15</vt:lpstr>
      <vt:lpstr>Inter-county Migration Flows 2011-15</vt:lpstr>
      <vt:lpstr>Inter-county Migration Flows 2011-15</vt:lpstr>
      <vt:lpstr>Inter-county Migration Flows 2011-15</vt:lpstr>
      <vt:lpstr>Future Projects</vt:lpstr>
      <vt:lpstr> Future Projects</vt:lpstr>
      <vt:lpstr> Future Projects</vt:lpstr>
      <vt:lpstr>Future Projects</vt:lpstr>
      <vt:lpstr>Future Projects</vt:lpstr>
      <vt:lpstr>Methods</vt:lpstr>
      <vt:lpstr>Valued ERGMs</vt:lpstr>
      <vt:lpstr>MPLE</vt:lpstr>
      <vt:lpstr>Internal Dynamics</vt:lpstr>
      <vt:lpstr>Migration Systems</vt:lpstr>
      <vt:lpstr>Internal dynamics: reciprocity</vt:lpstr>
      <vt:lpstr>Internal dynamics: perpetuation</vt:lpstr>
      <vt:lpstr>Internal dynamics: waypoint flow</vt:lpstr>
      <vt:lpstr>Internal &amp; international migration</vt:lpstr>
      <vt:lpstr>Data and Variables</vt:lpstr>
      <vt:lpstr>Conclusion</vt:lpstr>
      <vt:lpstr>Discussion</vt:lpstr>
      <vt:lpstr>Discussion</vt:lpstr>
      <vt:lpstr>Clarifications</vt:lpstr>
      <vt:lpstr>Economists’ puzzle</vt:lpstr>
      <vt:lpstr>Segmented Immobility</vt:lpstr>
      <vt:lpstr>Immobility</vt:lpstr>
      <vt:lpstr>An Inquiry of Immobility</vt:lpstr>
      <vt:lpstr>Immobility is not the flip side of mobility</vt:lpstr>
      <vt:lpstr>Immobility is not the flip side of mobility</vt:lpstr>
      <vt:lpstr>Appendix</vt:lpstr>
      <vt:lpstr>PowerPoint Presentation</vt:lpstr>
      <vt:lpstr>PowerPoint Presentation</vt:lpstr>
      <vt:lpstr>PowerPoint Presentation</vt:lpstr>
      <vt:lpstr>Adequacy check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Affinity and Hierarchy in the Global Structure of the Visa-Free Mobility Network, 1969-2010</dc:title>
  <dc:creator>Peng Huang</dc:creator>
  <cp:lastModifiedBy>Peng Huang</cp:lastModifiedBy>
  <cp:revision>442</cp:revision>
  <dcterms:created xsi:type="dcterms:W3CDTF">2023-08-24T21:14:52Z</dcterms:created>
  <dcterms:modified xsi:type="dcterms:W3CDTF">2023-10-03T15:02:17Z</dcterms:modified>
</cp:coreProperties>
</file>